
<file path=[Content_Types].xml><?xml version="1.0" encoding="utf-8"?>
<Types xmlns="http://schemas.openxmlformats.org/package/2006/content-types">
  <Default Extension="png" ContentType="image/png"/>
  <Default Extension="m4a" ContentType="audio/mp4"/>
  <Default Extension="jpeg" ContentType="image/jpeg"/>
  <Default Extension="wma" ContentType="audio/x-ms-wma"/>
  <Default Extension="rels" ContentType="application/vnd.openxmlformats-package.relationships+xml"/>
  <Default Extension="xml" ContentType="application/xml"/>
  <Override PartName="/ppt/diagrams/data1.xml" ContentType="application/vnd.openxmlformats-officedocument.drawingml.diagramData+xml"/>
  <Override PartName="/ppt/presentation.xml" ContentType="application/vnd.openxmlformats-officedocument.presentationml.presentation.main+xml"/>
  <Override PartName="/ppt/slides/slide17.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8.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9.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diagrams/layout1.xml" ContentType="application/vnd.openxmlformats-officedocument.drawingml.diagramLayout+xml"/>
  <Override PartName="/ppt/diagrams/drawing1.xml" ContentType="application/vnd.ms-office.drawingml.diagramDrawing+xml"/>
  <Override PartName="/ppt/diagrams/quickStyle1.xml" ContentType="application/vnd.openxmlformats-officedocument.drawingml.diagramStyle+xml"/>
  <Override PartName="/ppt/theme/theme2.xml" ContentType="application/vnd.openxmlformats-officedocument.theme+xml"/>
  <Override PartName="/ppt/diagrams/colors1.xml" ContentType="application/vnd.openxmlformats-officedocument.drawingml.diagramColor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20"/>
  </p:notesMasterIdLst>
  <p:sldIdLst>
    <p:sldId id="256" r:id="rId2"/>
    <p:sldId id="273" r:id="rId3"/>
    <p:sldId id="278" r:id="rId4"/>
    <p:sldId id="287" r:id="rId5"/>
    <p:sldId id="279" r:id="rId6"/>
    <p:sldId id="280" r:id="rId7"/>
    <p:sldId id="281" r:id="rId8"/>
    <p:sldId id="271" r:id="rId9"/>
    <p:sldId id="272" r:id="rId10"/>
    <p:sldId id="288" r:id="rId11"/>
    <p:sldId id="282" r:id="rId12"/>
    <p:sldId id="283" r:id="rId13"/>
    <p:sldId id="284" r:id="rId14"/>
    <p:sldId id="285" r:id="rId15"/>
    <p:sldId id="289" r:id="rId16"/>
    <p:sldId id="286" r:id="rId17"/>
    <p:sldId id="276" r:id="rId18"/>
    <p:sldId id="274" r:id="rId19"/>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007" autoAdjust="0"/>
    <p:restoredTop sz="94660"/>
  </p:normalViewPr>
  <p:slideViewPr>
    <p:cSldViewPr snapToGrid="0">
      <p:cViewPr varScale="1">
        <p:scale>
          <a:sx n="92" d="100"/>
          <a:sy n="92" d="100"/>
        </p:scale>
        <p:origin x="498"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2.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28" Type="http://schemas.openxmlformats.org/officeDocument/2006/relationships/customXml" Target="../customXml/item4.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26B8E9-D93F-40D0-9A12-6742E38A6B80}"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pPr rtl="1"/>
          <a:endParaRPr lang="fa-IR"/>
        </a:p>
      </dgm:t>
    </dgm:pt>
    <dgm:pt modelId="{EEDB88AE-08A8-4232-9A3D-428191EE9723}">
      <dgm:prSet phldrT="[Text]" custT="1"/>
      <dgm:spPr>
        <a:solidFill>
          <a:schemeClr val="accent2">
            <a:lumMod val="20000"/>
            <a:lumOff val="80000"/>
          </a:schemeClr>
        </a:solidFill>
        <a:ln>
          <a:solidFill>
            <a:schemeClr val="tx1"/>
          </a:solidFill>
        </a:ln>
      </dgm:spPr>
      <dgm: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2400" b="0" dirty="0" smtClean="0">
              <a:solidFill>
                <a:schemeClr val="tx1"/>
              </a:solidFill>
              <a:cs typeface="B Yagut" panose="00000400000000000000" pitchFamily="2" charset="-78"/>
            </a:rPr>
            <a:t>عوامل مؤثر در آسیب فک و دندان </a:t>
          </a:r>
        </a:p>
        <a:p>
          <a:pPr lvl="0" defTabSz="2889250" rtl="1">
            <a:lnSpc>
              <a:spcPct val="90000"/>
            </a:lnSpc>
            <a:spcBef>
              <a:spcPct val="0"/>
            </a:spcBef>
            <a:spcAft>
              <a:spcPct val="35000"/>
            </a:spcAft>
          </a:pPr>
          <a:endParaRPr lang="fa-IR" sz="2400" b="1" dirty="0">
            <a:solidFill>
              <a:schemeClr val="tx1"/>
            </a:solidFill>
            <a:cs typeface="B Yagut" panose="00000400000000000000" pitchFamily="2" charset="-78"/>
          </a:endParaRPr>
        </a:p>
      </dgm:t>
    </dgm:pt>
    <dgm:pt modelId="{DA69C61A-25BE-4DA3-BFF6-42AA51F3E849}" type="parTrans" cxnId="{CC0AA82B-793C-4B6C-9F25-8EB8B475BE24}">
      <dgm:prSet/>
      <dgm:spPr/>
      <dgm:t>
        <a:bodyPr/>
        <a:lstStyle/>
        <a:p>
          <a:pPr rtl="1"/>
          <a:endParaRPr lang="fa-IR"/>
        </a:p>
      </dgm:t>
    </dgm:pt>
    <dgm:pt modelId="{192BF8FB-679F-41B3-878B-AAD2D33BAFCA}" type="sibTrans" cxnId="{CC0AA82B-793C-4B6C-9F25-8EB8B475BE24}">
      <dgm:prSet/>
      <dgm:spPr/>
      <dgm:t>
        <a:bodyPr/>
        <a:lstStyle/>
        <a:p>
          <a:pPr rtl="1"/>
          <a:endParaRPr lang="fa-IR"/>
        </a:p>
      </dgm:t>
    </dgm:pt>
    <dgm:pt modelId="{9F30FEDB-EBDB-45E8-8870-D11E2B88C944}">
      <dgm:prSet phldrT="[Text]" custT="1"/>
      <dgm:spPr>
        <a:solidFill>
          <a:schemeClr val="accent2">
            <a:lumMod val="20000"/>
            <a:lumOff val="80000"/>
          </a:schemeClr>
        </a:solidFill>
        <a:ln>
          <a:solidFill>
            <a:schemeClr val="tx1"/>
          </a:solidFill>
        </a:ln>
      </dgm:spPr>
      <dgm:t>
        <a:bodyPr/>
        <a:lstStyle/>
        <a:p>
          <a:pPr rtl="1"/>
          <a:r>
            <a:rPr lang="fa-IR" sz="2400" b="0" dirty="0" smtClean="0">
              <a:solidFill>
                <a:schemeClr val="tx1"/>
              </a:solidFill>
              <a:cs typeface="B Yagut" panose="00000400000000000000" pitchFamily="2" charset="-78"/>
            </a:rPr>
            <a:t>عوامل غیر مستقیم مانند ضعف بینایی</a:t>
          </a:r>
          <a:endParaRPr lang="fa-IR" sz="2400" b="0" dirty="0">
            <a:solidFill>
              <a:schemeClr val="tx1"/>
            </a:solidFill>
            <a:cs typeface="B Yagut" panose="00000400000000000000" pitchFamily="2" charset="-78"/>
          </a:endParaRPr>
        </a:p>
      </dgm:t>
    </dgm:pt>
    <dgm:pt modelId="{D01486F4-8649-4077-AE93-161FAF5A6EE1}" type="parTrans" cxnId="{41448C0F-E0B9-485B-9FBF-CF6EF1CAF3EA}">
      <dgm:prSet/>
      <dgm:spPr>
        <a:solidFill>
          <a:schemeClr val="accent2">
            <a:lumMod val="20000"/>
            <a:lumOff val="80000"/>
          </a:schemeClr>
        </a:solidFill>
        <a:ln>
          <a:solidFill>
            <a:schemeClr val="tx1"/>
          </a:solidFill>
        </a:ln>
      </dgm:spPr>
      <dgm:t>
        <a:bodyPr/>
        <a:lstStyle/>
        <a:p>
          <a:pPr rtl="1"/>
          <a:endParaRPr lang="fa-IR" sz="2400" b="1">
            <a:solidFill>
              <a:schemeClr val="tx1"/>
            </a:solidFill>
            <a:cs typeface="B Yagut" panose="00000400000000000000" pitchFamily="2" charset="-78"/>
          </a:endParaRPr>
        </a:p>
      </dgm:t>
    </dgm:pt>
    <dgm:pt modelId="{2368336C-CADB-408B-8057-79E3ADF8C227}" type="sibTrans" cxnId="{41448C0F-E0B9-485B-9FBF-CF6EF1CAF3EA}">
      <dgm:prSet/>
      <dgm:spPr/>
      <dgm:t>
        <a:bodyPr/>
        <a:lstStyle/>
        <a:p>
          <a:pPr rtl="1"/>
          <a:endParaRPr lang="fa-IR"/>
        </a:p>
      </dgm:t>
    </dgm:pt>
    <dgm:pt modelId="{34E8B9FC-0AA1-467F-AE2E-2782D2D0B6F0}">
      <dgm:prSet phldrT="[Text]" custT="1"/>
      <dgm:spPr>
        <a:solidFill>
          <a:schemeClr val="accent2">
            <a:lumMod val="20000"/>
            <a:lumOff val="80000"/>
          </a:schemeClr>
        </a:solidFill>
        <a:ln>
          <a:solidFill>
            <a:schemeClr val="tx1"/>
          </a:solidFill>
        </a:ln>
      </dgm:spPr>
      <dgm:t>
        <a:bodyPr/>
        <a:lstStyle/>
        <a:p>
          <a:pPr rtl="1"/>
          <a:r>
            <a:rPr lang="fa-IR" sz="2400" b="0" dirty="0" smtClean="0">
              <a:solidFill>
                <a:schemeClr val="tx1"/>
              </a:solidFill>
              <a:cs typeface="B Yagut" panose="00000400000000000000" pitchFamily="2" charset="-78"/>
            </a:rPr>
            <a:t> عوامل مستقیم مانند تصادف</a:t>
          </a:r>
          <a:endParaRPr lang="fa-IR" sz="2400" b="0" dirty="0">
            <a:solidFill>
              <a:schemeClr val="tx1"/>
            </a:solidFill>
            <a:cs typeface="B Yagut" panose="00000400000000000000" pitchFamily="2" charset="-78"/>
          </a:endParaRPr>
        </a:p>
      </dgm:t>
    </dgm:pt>
    <dgm:pt modelId="{CB149DA0-C88B-4045-A260-E3D468FED2CE}" type="parTrans" cxnId="{7EA6D42B-C628-4555-B176-139C36F987D2}">
      <dgm:prSet/>
      <dgm:spPr>
        <a:solidFill>
          <a:schemeClr val="accent2">
            <a:lumMod val="20000"/>
            <a:lumOff val="80000"/>
          </a:schemeClr>
        </a:solidFill>
        <a:ln>
          <a:solidFill>
            <a:schemeClr val="tx1"/>
          </a:solidFill>
        </a:ln>
      </dgm:spPr>
      <dgm:t>
        <a:bodyPr/>
        <a:lstStyle/>
        <a:p>
          <a:pPr rtl="1"/>
          <a:endParaRPr lang="fa-IR" sz="2400" b="1">
            <a:solidFill>
              <a:schemeClr val="tx1"/>
            </a:solidFill>
            <a:cs typeface="B Yagut" panose="00000400000000000000" pitchFamily="2" charset="-78"/>
          </a:endParaRPr>
        </a:p>
      </dgm:t>
    </dgm:pt>
    <dgm:pt modelId="{EDC13ACB-D51C-4368-9A6D-1CD1E3D948B2}" type="sibTrans" cxnId="{7EA6D42B-C628-4555-B176-139C36F987D2}">
      <dgm:prSet/>
      <dgm:spPr/>
      <dgm:t>
        <a:bodyPr/>
        <a:lstStyle/>
        <a:p>
          <a:pPr rtl="1"/>
          <a:endParaRPr lang="fa-IR"/>
        </a:p>
      </dgm:t>
    </dgm:pt>
    <dgm:pt modelId="{34B1FE1C-8714-4345-9DF7-27CBCBBDBD46}" type="pres">
      <dgm:prSet presAssocID="{5326B8E9-D93F-40D0-9A12-6742E38A6B80}" presName="hierChild1" presStyleCnt="0">
        <dgm:presLayoutVars>
          <dgm:orgChart val="1"/>
          <dgm:chPref val="1"/>
          <dgm:dir/>
          <dgm:animOne val="branch"/>
          <dgm:animLvl val="lvl"/>
          <dgm:resizeHandles/>
        </dgm:presLayoutVars>
      </dgm:prSet>
      <dgm:spPr/>
      <dgm:t>
        <a:bodyPr/>
        <a:lstStyle/>
        <a:p>
          <a:pPr rtl="1"/>
          <a:endParaRPr lang="fa-IR"/>
        </a:p>
      </dgm:t>
    </dgm:pt>
    <dgm:pt modelId="{0ECCF74A-2D80-4151-8E80-2DA44144BB1F}" type="pres">
      <dgm:prSet presAssocID="{EEDB88AE-08A8-4232-9A3D-428191EE9723}" presName="hierRoot1" presStyleCnt="0">
        <dgm:presLayoutVars>
          <dgm:hierBranch val="init"/>
        </dgm:presLayoutVars>
      </dgm:prSet>
      <dgm:spPr/>
    </dgm:pt>
    <dgm:pt modelId="{BF38F5D1-DAAB-43E8-97F4-C0752CA855E0}" type="pres">
      <dgm:prSet presAssocID="{EEDB88AE-08A8-4232-9A3D-428191EE9723}" presName="rootComposite1" presStyleCnt="0"/>
      <dgm:spPr/>
    </dgm:pt>
    <dgm:pt modelId="{82BC2566-A3A8-4656-AF54-CFCFCFD0EC36}" type="pres">
      <dgm:prSet presAssocID="{EEDB88AE-08A8-4232-9A3D-428191EE9723}" presName="rootText1" presStyleLbl="node0" presStyleIdx="0" presStyleCnt="1">
        <dgm:presLayoutVars>
          <dgm:chPref val="3"/>
        </dgm:presLayoutVars>
      </dgm:prSet>
      <dgm:spPr/>
      <dgm:t>
        <a:bodyPr/>
        <a:lstStyle/>
        <a:p>
          <a:pPr rtl="1"/>
          <a:endParaRPr lang="fa-IR"/>
        </a:p>
      </dgm:t>
    </dgm:pt>
    <dgm:pt modelId="{117420BF-CCC4-4E5E-9E87-326DAE591367}" type="pres">
      <dgm:prSet presAssocID="{EEDB88AE-08A8-4232-9A3D-428191EE9723}" presName="rootConnector1" presStyleLbl="node1" presStyleIdx="0" presStyleCnt="0"/>
      <dgm:spPr/>
      <dgm:t>
        <a:bodyPr/>
        <a:lstStyle/>
        <a:p>
          <a:pPr rtl="1"/>
          <a:endParaRPr lang="fa-IR"/>
        </a:p>
      </dgm:t>
    </dgm:pt>
    <dgm:pt modelId="{B1E9E8F6-C012-4221-8A32-16649557E580}" type="pres">
      <dgm:prSet presAssocID="{EEDB88AE-08A8-4232-9A3D-428191EE9723}" presName="hierChild2" presStyleCnt="0"/>
      <dgm:spPr/>
    </dgm:pt>
    <dgm:pt modelId="{F385FF00-BC60-47BE-886B-45F7690A6C13}" type="pres">
      <dgm:prSet presAssocID="{D01486F4-8649-4077-AE93-161FAF5A6EE1}" presName="Name37" presStyleLbl="parChTrans1D2" presStyleIdx="0" presStyleCnt="2"/>
      <dgm:spPr/>
      <dgm:t>
        <a:bodyPr/>
        <a:lstStyle/>
        <a:p>
          <a:pPr rtl="1"/>
          <a:endParaRPr lang="fa-IR"/>
        </a:p>
      </dgm:t>
    </dgm:pt>
    <dgm:pt modelId="{629EE2E0-B56C-487C-830B-FB653CCC1FCE}" type="pres">
      <dgm:prSet presAssocID="{9F30FEDB-EBDB-45E8-8870-D11E2B88C944}" presName="hierRoot2" presStyleCnt="0">
        <dgm:presLayoutVars>
          <dgm:hierBranch val="init"/>
        </dgm:presLayoutVars>
      </dgm:prSet>
      <dgm:spPr/>
    </dgm:pt>
    <dgm:pt modelId="{BA603ED9-2161-406E-9907-BCA8295C80AC}" type="pres">
      <dgm:prSet presAssocID="{9F30FEDB-EBDB-45E8-8870-D11E2B88C944}" presName="rootComposite" presStyleCnt="0"/>
      <dgm:spPr/>
    </dgm:pt>
    <dgm:pt modelId="{BDC08F5F-BD07-451E-9CB8-3FE9A014285E}" type="pres">
      <dgm:prSet presAssocID="{9F30FEDB-EBDB-45E8-8870-D11E2B88C944}" presName="rootText" presStyleLbl="node2" presStyleIdx="0" presStyleCnt="2">
        <dgm:presLayoutVars>
          <dgm:chPref val="3"/>
        </dgm:presLayoutVars>
      </dgm:prSet>
      <dgm:spPr/>
      <dgm:t>
        <a:bodyPr/>
        <a:lstStyle/>
        <a:p>
          <a:pPr rtl="1"/>
          <a:endParaRPr lang="fa-IR"/>
        </a:p>
      </dgm:t>
    </dgm:pt>
    <dgm:pt modelId="{8005AC12-D56E-45BC-B452-D2F8319BCBB9}" type="pres">
      <dgm:prSet presAssocID="{9F30FEDB-EBDB-45E8-8870-D11E2B88C944}" presName="rootConnector" presStyleLbl="node2" presStyleIdx="0" presStyleCnt="2"/>
      <dgm:spPr/>
      <dgm:t>
        <a:bodyPr/>
        <a:lstStyle/>
        <a:p>
          <a:pPr rtl="1"/>
          <a:endParaRPr lang="fa-IR"/>
        </a:p>
      </dgm:t>
    </dgm:pt>
    <dgm:pt modelId="{F8C9A935-41B7-479E-AE64-8DCE6A017D87}" type="pres">
      <dgm:prSet presAssocID="{9F30FEDB-EBDB-45E8-8870-D11E2B88C944}" presName="hierChild4" presStyleCnt="0"/>
      <dgm:spPr/>
    </dgm:pt>
    <dgm:pt modelId="{22ACF17F-072D-44B7-AC20-4E0AFDCF3877}" type="pres">
      <dgm:prSet presAssocID="{9F30FEDB-EBDB-45E8-8870-D11E2B88C944}" presName="hierChild5" presStyleCnt="0"/>
      <dgm:spPr/>
    </dgm:pt>
    <dgm:pt modelId="{3A023AE3-3739-4E50-860D-29F541E7F221}" type="pres">
      <dgm:prSet presAssocID="{CB149DA0-C88B-4045-A260-E3D468FED2CE}" presName="Name37" presStyleLbl="parChTrans1D2" presStyleIdx="1" presStyleCnt="2"/>
      <dgm:spPr/>
      <dgm:t>
        <a:bodyPr/>
        <a:lstStyle/>
        <a:p>
          <a:pPr rtl="1"/>
          <a:endParaRPr lang="fa-IR"/>
        </a:p>
      </dgm:t>
    </dgm:pt>
    <dgm:pt modelId="{FA0D9A53-2334-48F4-B3AB-82504835DBE3}" type="pres">
      <dgm:prSet presAssocID="{34E8B9FC-0AA1-467F-AE2E-2782D2D0B6F0}" presName="hierRoot2" presStyleCnt="0">
        <dgm:presLayoutVars>
          <dgm:hierBranch val="init"/>
        </dgm:presLayoutVars>
      </dgm:prSet>
      <dgm:spPr/>
    </dgm:pt>
    <dgm:pt modelId="{3BCA7792-6A94-4E86-BD7C-2F1262A0EE3B}" type="pres">
      <dgm:prSet presAssocID="{34E8B9FC-0AA1-467F-AE2E-2782D2D0B6F0}" presName="rootComposite" presStyleCnt="0"/>
      <dgm:spPr/>
    </dgm:pt>
    <dgm:pt modelId="{27C609C8-684A-41DA-8FC1-D260CD98EA85}" type="pres">
      <dgm:prSet presAssocID="{34E8B9FC-0AA1-467F-AE2E-2782D2D0B6F0}" presName="rootText" presStyleLbl="node2" presStyleIdx="1" presStyleCnt="2">
        <dgm:presLayoutVars>
          <dgm:chPref val="3"/>
        </dgm:presLayoutVars>
      </dgm:prSet>
      <dgm:spPr/>
      <dgm:t>
        <a:bodyPr/>
        <a:lstStyle/>
        <a:p>
          <a:pPr rtl="1"/>
          <a:endParaRPr lang="fa-IR"/>
        </a:p>
      </dgm:t>
    </dgm:pt>
    <dgm:pt modelId="{7D6DEC6D-4311-4CD1-A6E5-EDAA2EC26061}" type="pres">
      <dgm:prSet presAssocID="{34E8B9FC-0AA1-467F-AE2E-2782D2D0B6F0}" presName="rootConnector" presStyleLbl="node2" presStyleIdx="1" presStyleCnt="2"/>
      <dgm:spPr/>
      <dgm:t>
        <a:bodyPr/>
        <a:lstStyle/>
        <a:p>
          <a:pPr rtl="1"/>
          <a:endParaRPr lang="fa-IR"/>
        </a:p>
      </dgm:t>
    </dgm:pt>
    <dgm:pt modelId="{DE6B755D-0194-4873-B828-669AB9EC5532}" type="pres">
      <dgm:prSet presAssocID="{34E8B9FC-0AA1-467F-AE2E-2782D2D0B6F0}" presName="hierChild4" presStyleCnt="0"/>
      <dgm:spPr/>
    </dgm:pt>
    <dgm:pt modelId="{4FE83080-0ADE-42B2-9A7A-058165B67EFC}" type="pres">
      <dgm:prSet presAssocID="{34E8B9FC-0AA1-467F-AE2E-2782D2D0B6F0}" presName="hierChild5" presStyleCnt="0"/>
      <dgm:spPr/>
    </dgm:pt>
    <dgm:pt modelId="{10DCC63F-E129-4BCC-A0CC-E27F965FEA55}" type="pres">
      <dgm:prSet presAssocID="{EEDB88AE-08A8-4232-9A3D-428191EE9723}" presName="hierChild3" presStyleCnt="0"/>
      <dgm:spPr/>
    </dgm:pt>
  </dgm:ptLst>
  <dgm:cxnLst>
    <dgm:cxn modelId="{0CE5965F-12A7-4104-9DE7-4C18ACCC4F1C}" type="presOf" srcId="{9F30FEDB-EBDB-45E8-8870-D11E2B88C944}" destId="{8005AC12-D56E-45BC-B452-D2F8319BCBB9}" srcOrd="1" destOrd="0" presId="urn:microsoft.com/office/officeart/2005/8/layout/orgChart1"/>
    <dgm:cxn modelId="{EC320DAC-F15A-44B0-88F5-C45CBCC4DE97}" type="presOf" srcId="{34E8B9FC-0AA1-467F-AE2E-2782D2D0B6F0}" destId="{7D6DEC6D-4311-4CD1-A6E5-EDAA2EC26061}" srcOrd="1" destOrd="0" presId="urn:microsoft.com/office/officeart/2005/8/layout/orgChart1"/>
    <dgm:cxn modelId="{41448C0F-E0B9-485B-9FBF-CF6EF1CAF3EA}" srcId="{EEDB88AE-08A8-4232-9A3D-428191EE9723}" destId="{9F30FEDB-EBDB-45E8-8870-D11E2B88C944}" srcOrd="0" destOrd="0" parTransId="{D01486F4-8649-4077-AE93-161FAF5A6EE1}" sibTransId="{2368336C-CADB-408B-8057-79E3ADF8C227}"/>
    <dgm:cxn modelId="{B5D550A2-C5C1-4928-BB30-606C25353680}" type="presOf" srcId="{5326B8E9-D93F-40D0-9A12-6742E38A6B80}" destId="{34B1FE1C-8714-4345-9DF7-27CBCBBDBD46}" srcOrd="0" destOrd="0" presId="urn:microsoft.com/office/officeart/2005/8/layout/orgChart1"/>
    <dgm:cxn modelId="{7EA6D42B-C628-4555-B176-139C36F987D2}" srcId="{EEDB88AE-08A8-4232-9A3D-428191EE9723}" destId="{34E8B9FC-0AA1-467F-AE2E-2782D2D0B6F0}" srcOrd="1" destOrd="0" parTransId="{CB149DA0-C88B-4045-A260-E3D468FED2CE}" sibTransId="{EDC13ACB-D51C-4368-9A6D-1CD1E3D948B2}"/>
    <dgm:cxn modelId="{F1993836-1376-4913-8455-8845F2893B5C}" type="presOf" srcId="{D01486F4-8649-4077-AE93-161FAF5A6EE1}" destId="{F385FF00-BC60-47BE-886B-45F7690A6C13}" srcOrd="0" destOrd="0" presId="urn:microsoft.com/office/officeart/2005/8/layout/orgChart1"/>
    <dgm:cxn modelId="{A46F3453-63E8-4CB0-B07B-F2D63968D30F}" type="presOf" srcId="{9F30FEDB-EBDB-45E8-8870-D11E2B88C944}" destId="{BDC08F5F-BD07-451E-9CB8-3FE9A014285E}" srcOrd="0" destOrd="0" presId="urn:microsoft.com/office/officeart/2005/8/layout/orgChart1"/>
    <dgm:cxn modelId="{CC0AA82B-793C-4B6C-9F25-8EB8B475BE24}" srcId="{5326B8E9-D93F-40D0-9A12-6742E38A6B80}" destId="{EEDB88AE-08A8-4232-9A3D-428191EE9723}" srcOrd="0" destOrd="0" parTransId="{DA69C61A-25BE-4DA3-BFF6-42AA51F3E849}" sibTransId="{192BF8FB-679F-41B3-878B-AAD2D33BAFCA}"/>
    <dgm:cxn modelId="{0F981A37-AEDD-4A84-8B7F-7DB9050603AF}" type="presOf" srcId="{EEDB88AE-08A8-4232-9A3D-428191EE9723}" destId="{117420BF-CCC4-4E5E-9E87-326DAE591367}" srcOrd="1" destOrd="0" presId="urn:microsoft.com/office/officeart/2005/8/layout/orgChart1"/>
    <dgm:cxn modelId="{F32DFEB8-DE9E-43C7-BBF1-1A9C55B094C3}" type="presOf" srcId="{EEDB88AE-08A8-4232-9A3D-428191EE9723}" destId="{82BC2566-A3A8-4656-AF54-CFCFCFD0EC36}" srcOrd="0" destOrd="0" presId="urn:microsoft.com/office/officeart/2005/8/layout/orgChart1"/>
    <dgm:cxn modelId="{1597D56F-39F4-41BE-A1D0-8BF95846784C}" type="presOf" srcId="{34E8B9FC-0AA1-467F-AE2E-2782D2D0B6F0}" destId="{27C609C8-684A-41DA-8FC1-D260CD98EA85}" srcOrd="0" destOrd="0" presId="urn:microsoft.com/office/officeart/2005/8/layout/orgChart1"/>
    <dgm:cxn modelId="{96E0D3BD-34BA-4652-987C-65B1F858C100}" type="presOf" srcId="{CB149DA0-C88B-4045-A260-E3D468FED2CE}" destId="{3A023AE3-3739-4E50-860D-29F541E7F221}" srcOrd="0" destOrd="0" presId="urn:microsoft.com/office/officeart/2005/8/layout/orgChart1"/>
    <dgm:cxn modelId="{99A5F8A6-742D-4EFB-949B-8258AC5DF92A}" type="presParOf" srcId="{34B1FE1C-8714-4345-9DF7-27CBCBBDBD46}" destId="{0ECCF74A-2D80-4151-8E80-2DA44144BB1F}" srcOrd="0" destOrd="0" presId="urn:microsoft.com/office/officeart/2005/8/layout/orgChart1"/>
    <dgm:cxn modelId="{0D9E2AB8-DE94-438B-A767-C4D3EEBCFB3F}" type="presParOf" srcId="{0ECCF74A-2D80-4151-8E80-2DA44144BB1F}" destId="{BF38F5D1-DAAB-43E8-97F4-C0752CA855E0}" srcOrd="0" destOrd="0" presId="urn:microsoft.com/office/officeart/2005/8/layout/orgChart1"/>
    <dgm:cxn modelId="{3805AAC1-51B9-448B-9456-63376A5935D3}" type="presParOf" srcId="{BF38F5D1-DAAB-43E8-97F4-C0752CA855E0}" destId="{82BC2566-A3A8-4656-AF54-CFCFCFD0EC36}" srcOrd="0" destOrd="0" presId="urn:microsoft.com/office/officeart/2005/8/layout/orgChart1"/>
    <dgm:cxn modelId="{097512EE-17FC-4787-8152-FCFE7A8D57F3}" type="presParOf" srcId="{BF38F5D1-DAAB-43E8-97F4-C0752CA855E0}" destId="{117420BF-CCC4-4E5E-9E87-326DAE591367}" srcOrd="1" destOrd="0" presId="urn:microsoft.com/office/officeart/2005/8/layout/orgChart1"/>
    <dgm:cxn modelId="{F3877645-CC49-4F34-8AD9-56E2D0EF218C}" type="presParOf" srcId="{0ECCF74A-2D80-4151-8E80-2DA44144BB1F}" destId="{B1E9E8F6-C012-4221-8A32-16649557E580}" srcOrd="1" destOrd="0" presId="urn:microsoft.com/office/officeart/2005/8/layout/orgChart1"/>
    <dgm:cxn modelId="{1811A738-8CC5-4E8E-9769-CC95BAF19E71}" type="presParOf" srcId="{B1E9E8F6-C012-4221-8A32-16649557E580}" destId="{F385FF00-BC60-47BE-886B-45F7690A6C13}" srcOrd="0" destOrd="0" presId="urn:microsoft.com/office/officeart/2005/8/layout/orgChart1"/>
    <dgm:cxn modelId="{FBC8CA3F-6241-4A87-9A32-3523A7F72DCA}" type="presParOf" srcId="{B1E9E8F6-C012-4221-8A32-16649557E580}" destId="{629EE2E0-B56C-487C-830B-FB653CCC1FCE}" srcOrd="1" destOrd="0" presId="urn:microsoft.com/office/officeart/2005/8/layout/orgChart1"/>
    <dgm:cxn modelId="{6F280294-F827-468B-9808-CCF49100703F}" type="presParOf" srcId="{629EE2E0-B56C-487C-830B-FB653CCC1FCE}" destId="{BA603ED9-2161-406E-9907-BCA8295C80AC}" srcOrd="0" destOrd="0" presId="urn:microsoft.com/office/officeart/2005/8/layout/orgChart1"/>
    <dgm:cxn modelId="{14217CD1-9B47-4110-A614-63B98BFBD9B3}" type="presParOf" srcId="{BA603ED9-2161-406E-9907-BCA8295C80AC}" destId="{BDC08F5F-BD07-451E-9CB8-3FE9A014285E}" srcOrd="0" destOrd="0" presId="urn:microsoft.com/office/officeart/2005/8/layout/orgChart1"/>
    <dgm:cxn modelId="{FF42CD8B-BC08-4E2E-88B3-6A956C2A3058}" type="presParOf" srcId="{BA603ED9-2161-406E-9907-BCA8295C80AC}" destId="{8005AC12-D56E-45BC-B452-D2F8319BCBB9}" srcOrd="1" destOrd="0" presId="urn:microsoft.com/office/officeart/2005/8/layout/orgChart1"/>
    <dgm:cxn modelId="{5EAD112B-3A8E-4D20-AC24-9A4EB966A4B4}" type="presParOf" srcId="{629EE2E0-B56C-487C-830B-FB653CCC1FCE}" destId="{F8C9A935-41B7-479E-AE64-8DCE6A017D87}" srcOrd="1" destOrd="0" presId="urn:microsoft.com/office/officeart/2005/8/layout/orgChart1"/>
    <dgm:cxn modelId="{57A5AF1A-8D96-4480-940B-99B81F823A75}" type="presParOf" srcId="{629EE2E0-B56C-487C-830B-FB653CCC1FCE}" destId="{22ACF17F-072D-44B7-AC20-4E0AFDCF3877}" srcOrd="2" destOrd="0" presId="urn:microsoft.com/office/officeart/2005/8/layout/orgChart1"/>
    <dgm:cxn modelId="{93D328CF-E134-44E9-99F9-51544643EE92}" type="presParOf" srcId="{B1E9E8F6-C012-4221-8A32-16649557E580}" destId="{3A023AE3-3739-4E50-860D-29F541E7F221}" srcOrd="2" destOrd="0" presId="urn:microsoft.com/office/officeart/2005/8/layout/orgChart1"/>
    <dgm:cxn modelId="{29660138-B742-47CE-8C9B-79EB97F36F48}" type="presParOf" srcId="{B1E9E8F6-C012-4221-8A32-16649557E580}" destId="{FA0D9A53-2334-48F4-B3AB-82504835DBE3}" srcOrd="3" destOrd="0" presId="urn:microsoft.com/office/officeart/2005/8/layout/orgChart1"/>
    <dgm:cxn modelId="{319773D5-34D5-446B-88F0-FB9528952DE7}" type="presParOf" srcId="{FA0D9A53-2334-48F4-B3AB-82504835DBE3}" destId="{3BCA7792-6A94-4E86-BD7C-2F1262A0EE3B}" srcOrd="0" destOrd="0" presId="urn:microsoft.com/office/officeart/2005/8/layout/orgChart1"/>
    <dgm:cxn modelId="{8CA005C5-72E3-471E-A231-69A6ADC1BE4E}" type="presParOf" srcId="{3BCA7792-6A94-4E86-BD7C-2F1262A0EE3B}" destId="{27C609C8-684A-41DA-8FC1-D260CD98EA85}" srcOrd="0" destOrd="0" presId="urn:microsoft.com/office/officeart/2005/8/layout/orgChart1"/>
    <dgm:cxn modelId="{314C283D-11EA-4243-A037-EA00A1752B70}" type="presParOf" srcId="{3BCA7792-6A94-4E86-BD7C-2F1262A0EE3B}" destId="{7D6DEC6D-4311-4CD1-A6E5-EDAA2EC26061}" srcOrd="1" destOrd="0" presId="urn:microsoft.com/office/officeart/2005/8/layout/orgChart1"/>
    <dgm:cxn modelId="{1F4DA031-8CF1-4ED6-8B79-26054554A50B}" type="presParOf" srcId="{FA0D9A53-2334-48F4-B3AB-82504835DBE3}" destId="{DE6B755D-0194-4873-B828-669AB9EC5532}" srcOrd="1" destOrd="0" presId="urn:microsoft.com/office/officeart/2005/8/layout/orgChart1"/>
    <dgm:cxn modelId="{E2C43FF7-C2CA-49AE-99C0-B79AB41042EA}" type="presParOf" srcId="{FA0D9A53-2334-48F4-B3AB-82504835DBE3}" destId="{4FE83080-0ADE-42B2-9A7A-058165B67EFC}" srcOrd="2" destOrd="0" presId="urn:microsoft.com/office/officeart/2005/8/layout/orgChart1"/>
    <dgm:cxn modelId="{847907CF-814B-421A-93B4-5D3B9B3A31E0}" type="presParOf" srcId="{0ECCF74A-2D80-4151-8E80-2DA44144BB1F}" destId="{10DCC63F-E129-4BCC-A0CC-E27F965FEA55}" srcOrd="2" destOrd="0" presId="urn:microsoft.com/office/officeart/2005/8/layout/orgChar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532F71CD-9BED-4471-9A24-93E9A1F784DA}" type="datetimeFigureOut">
              <a:rPr lang="fa-IR" smtClean="0"/>
              <a:pPr/>
              <a:t>25/09/1441</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520BF5AB-A751-43C4-9153-D1BC55A4A24D}" type="slidenum">
              <a:rPr lang="fa-IR" smtClean="0"/>
              <a:pPr/>
              <a:t>‹#›</a:t>
            </a:fld>
            <a:endParaRPr lang="fa-IR"/>
          </a:p>
        </p:txBody>
      </p:sp>
    </p:spTree>
    <p:extLst>
      <p:ext uri="{BB962C8B-B14F-4D97-AF65-F5344CB8AC3E}">
        <p14:creationId xmlns:p14="http://schemas.microsoft.com/office/powerpoint/2010/main" val="3631330438"/>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520BF5AB-A751-43C4-9153-D1BC55A4A24D}" type="slidenum">
              <a:rPr lang="fa-IR" smtClean="0"/>
              <a:pPr/>
              <a:t>2</a:t>
            </a:fld>
            <a:endParaRPr lang="fa-IR"/>
          </a:p>
        </p:txBody>
      </p:sp>
    </p:spTree>
    <p:extLst>
      <p:ext uri="{BB962C8B-B14F-4D97-AF65-F5344CB8AC3E}">
        <p14:creationId xmlns:p14="http://schemas.microsoft.com/office/powerpoint/2010/main" val="21324244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08A9C6D9-890E-466B-B298-F28AF219B11F}" type="datetime8">
              <a:rPr lang="fa-IR" smtClean="0"/>
              <a:pPr/>
              <a:t>17 مه 20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C39C25F-3F4F-4B53-A1BB-94B3B06BEE8F}" type="slidenum">
              <a:rPr lang="fa-IR" smtClean="0"/>
              <a:pPr/>
              <a:t>‹#›</a:t>
            </a:fld>
            <a:endParaRPr lang="fa-IR"/>
          </a:p>
        </p:txBody>
      </p:sp>
    </p:spTree>
    <p:extLst>
      <p:ext uri="{BB962C8B-B14F-4D97-AF65-F5344CB8AC3E}">
        <p14:creationId xmlns:p14="http://schemas.microsoft.com/office/powerpoint/2010/main" val="25934633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826CD51C-017A-42CC-855E-652DABB50A58}" type="datetime8">
              <a:rPr lang="fa-IR" smtClean="0"/>
              <a:pPr/>
              <a:t>17 مه 20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C39C25F-3F4F-4B53-A1BB-94B3B06BEE8F}" type="slidenum">
              <a:rPr lang="fa-IR" smtClean="0"/>
              <a:pPr/>
              <a:t>‹#›</a:t>
            </a:fld>
            <a:endParaRPr lang="fa-IR"/>
          </a:p>
        </p:txBody>
      </p:sp>
    </p:spTree>
    <p:extLst>
      <p:ext uri="{BB962C8B-B14F-4D97-AF65-F5344CB8AC3E}">
        <p14:creationId xmlns:p14="http://schemas.microsoft.com/office/powerpoint/2010/main" val="24364840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7BFB826D-A0A2-4E0F-B6D1-0C15F6A70217}" type="datetime8">
              <a:rPr lang="fa-IR" smtClean="0"/>
              <a:pPr/>
              <a:t>17 مه 20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C39C25F-3F4F-4B53-A1BB-94B3B06BEE8F}" type="slidenum">
              <a:rPr lang="fa-IR" smtClean="0"/>
              <a:pPr/>
              <a:t>‹#›</a:t>
            </a:fld>
            <a:endParaRPr lang="fa-IR"/>
          </a:p>
        </p:txBody>
      </p:sp>
    </p:spTree>
    <p:extLst>
      <p:ext uri="{BB962C8B-B14F-4D97-AF65-F5344CB8AC3E}">
        <p14:creationId xmlns:p14="http://schemas.microsoft.com/office/powerpoint/2010/main" val="12213511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5755E165-F877-4D83-BC38-A3B0D547CC62}" type="datetime8">
              <a:rPr lang="fa-IR" smtClean="0"/>
              <a:pPr/>
              <a:t>17 مه 20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C39C25F-3F4F-4B53-A1BB-94B3B06BEE8F}" type="slidenum">
              <a:rPr lang="fa-IR" smtClean="0"/>
              <a:pPr/>
              <a:t>‹#›</a:t>
            </a:fld>
            <a:endParaRPr lang="fa-IR"/>
          </a:p>
        </p:txBody>
      </p:sp>
    </p:spTree>
    <p:extLst>
      <p:ext uri="{BB962C8B-B14F-4D97-AF65-F5344CB8AC3E}">
        <p14:creationId xmlns:p14="http://schemas.microsoft.com/office/powerpoint/2010/main" val="29602012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1033736-77B2-4FB6-A3DD-983E3C33C9EE}" type="datetime8">
              <a:rPr lang="fa-IR" smtClean="0"/>
              <a:pPr/>
              <a:t>17 مه 20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C39C25F-3F4F-4B53-A1BB-94B3B06BEE8F}" type="slidenum">
              <a:rPr lang="fa-IR" smtClean="0"/>
              <a:pPr/>
              <a:t>‹#›</a:t>
            </a:fld>
            <a:endParaRPr lang="fa-IR"/>
          </a:p>
        </p:txBody>
      </p:sp>
    </p:spTree>
    <p:extLst>
      <p:ext uri="{BB962C8B-B14F-4D97-AF65-F5344CB8AC3E}">
        <p14:creationId xmlns:p14="http://schemas.microsoft.com/office/powerpoint/2010/main" val="2782355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4CB8219C-5A1C-49E0-ACC4-9F724712BAD1}" type="datetime8">
              <a:rPr lang="fa-IR" smtClean="0"/>
              <a:pPr/>
              <a:t>17 مه 20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C39C25F-3F4F-4B53-A1BB-94B3B06BEE8F}" type="slidenum">
              <a:rPr lang="fa-IR" smtClean="0"/>
              <a:pPr/>
              <a:t>‹#›</a:t>
            </a:fld>
            <a:endParaRPr lang="fa-IR"/>
          </a:p>
        </p:txBody>
      </p:sp>
    </p:spTree>
    <p:extLst>
      <p:ext uri="{BB962C8B-B14F-4D97-AF65-F5344CB8AC3E}">
        <p14:creationId xmlns:p14="http://schemas.microsoft.com/office/powerpoint/2010/main" val="28225652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D41DE6ED-83D5-4A4D-B535-2A04DA60B28D}" type="datetime8">
              <a:rPr lang="fa-IR" smtClean="0"/>
              <a:pPr/>
              <a:t>17 مه 20</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9C39C25F-3F4F-4B53-A1BB-94B3B06BEE8F}" type="slidenum">
              <a:rPr lang="fa-IR" smtClean="0"/>
              <a:pPr/>
              <a:t>‹#›</a:t>
            </a:fld>
            <a:endParaRPr lang="fa-IR"/>
          </a:p>
        </p:txBody>
      </p:sp>
    </p:spTree>
    <p:extLst>
      <p:ext uri="{BB962C8B-B14F-4D97-AF65-F5344CB8AC3E}">
        <p14:creationId xmlns:p14="http://schemas.microsoft.com/office/powerpoint/2010/main" val="15707450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D519BAC0-D89F-4FC0-8692-D5AC4F5562C1}" type="datetime8">
              <a:rPr lang="fa-IR" smtClean="0"/>
              <a:pPr/>
              <a:t>17 مه 20</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9C39C25F-3F4F-4B53-A1BB-94B3B06BEE8F}" type="slidenum">
              <a:rPr lang="fa-IR" smtClean="0"/>
              <a:pPr/>
              <a:t>‹#›</a:t>
            </a:fld>
            <a:endParaRPr lang="fa-IR"/>
          </a:p>
        </p:txBody>
      </p:sp>
    </p:spTree>
    <p:extLst>
      <p:ext uri="{BB962C8B-B14F-4D97-AF65-F5344CB8AC3E}">
        <p14:creationId xmlns:p14="http://schemas.microsoft.com/office/powerpoint/2010/main" val="11658548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B4A6BC-FE31-40B9-B377-CF78CA49F02E}" type="datetime8">
              <a:rPr lang="fa-IR" smtClean="0"/>
              <a:pPr/>
              <a:t>17 مه 20</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9C39C25F-3F4F-4B53-A1BB-94B3B06BEE8F}" type="slidenum">
              <a:rPr lang="fa-IR" smtClean="0"/>
              <a:pPr/>
              <a:t>‹#›</a:t>
            </a:fld>
            <a:endParaRPr lang="fa-IR"/>
          </a:p>
        </p:txBody>
      </p:sp>
    </p:spTree>
    <p:extLst>
      <p:ext uri="{BB962C8B-B14F-4D97-AF65-F5344CB8AC3E}">
        <p14:creationId xmlns:p14="http://schemas.microsoft.com/office/powerpoint/2010/main" val="29448045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0233C22-4CFC-49D4-958A-E105EA68B62A}" type="datetime8">
              <a:rPr lang="fa-IR" smtClean="0"/>
              <a:pPr/>
              <a:t>17 مه 20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C39C25F-3F4F-4B53-A1BB-94B3B06BEE8F}" type="slidenum">
              <a:rPr lang="fa-IR" smtClean="0"/>
              <a:pPr/>
              <a:t>‹#›</a:t>
            </a:fld>
            <a:endParaRPr lang="fa-IR"/>
          </a:p>
        </p:txBody>
      </p:sp>
    </p:spTree>
    <p:extLst>
      <p:ext uri="{BB962C8B-B14F-4D97-AF65-F5344CB8AC3E}">
        <p14:creationId xmlns:p14="http://schemas.microsoft.com/office/powerpoint/2010/main" val="11366135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F91D29B-B0D4-438D-9834-86D909EF67B5}" type="datetime8">
              <a:rPr lang="fa-IR" smtClean="0"/>
              <a:pPr/>
              <a:t>17 مه 20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C39C25F-3F4F-4B53-A1BB-94B3B06BEE8F}" type="slidenum">
              <a:rPr lang="fa-IR" smtClean="0"/>
              <a:pPr/>
              <a:t>‹#›</a:t>
            </a:fld>
            <a:endParaRPr lang="fa-IR"/>
          </a:p>
        </p:txBody>
      </p:sp>
    </p:spTree>
    <p:extLst>
      <p:ext uri="{BB962C8B-B14F-4D97-AF65-F5344CB8AC3E}">
        <p14:creationId xmlns:p14="http://schemas.microsoft.com/office/powerpoint/2010/main" val="1684624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699D2715-78FE-4175-8404-E30F87030F33}" type="datetime8">
              <a:rPr lang="fa-IR" smtClean="0"/>
              <a:pPr/>
              <a:t>17 مه 20</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9C39C25F-3F4F-4B53-A1BB-94B3B06BEE8F}" type="slidenum">
              <a:rPr lang="fa-IR" smtClean="0"/>
              <a:pPr/>
              <a:t>‹#›</a:t>
            </a:fld>
            <a:endParaRPr lang="fa-IR"/>
          </a:p>
        </p:txBody>
      </p:sp>
    </p:spTree>
    <p:extLst>
      <p:ext uri="{BB962C8B-B14F-4D97-AF65-F5344CB8AC3E}">
        <p14:creationId xmlns:p14="http://schemas.microsoft.com/office/powerpoint/2010/main" val="3690981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wma"/><Relationship Id="rId1" Type="http://schemas.microsoft.com/office/2007/relationships/media" Target="../media/media10.wma"/><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wma"/><Relationship Id="rId1" Type="http://schemas.microsoft.com/office/2007/relationships/media" Target="../media/media11.wma"/><Relationship Id="rId5" Type="http://schemas.openxmlformats.org/officeDocument/2006/relationships/image" Target="../media/image1.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wma"/><Relationship Id="rId1" Type="http://schemas.microsoft.com/office/2007/relationships/media" Target="../media/media12.wma"/><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wma"/><Relationship Id="rId1" Type="http://schemas.microsoft.com/office/2007/relationships/media" Target="../media/media13.wma"/><Relationship Id="rId5" Type="http://schemas.openxmlformats.org/officeDocument/2006/relationships/image" Target="../media/image1.png"/><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wma"/><Relationship Id="rId1" Type="http://schemas.microsoft.com/office/2007/relationships/media" Target="../media/media15.wma"/><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1.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wma"/><Relationship Id="rId1" Type="http://schemas.microsoft.com/office/2007/relationships/media" Target="../media/media3.wma"/><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wma"/><Relationship Id="rId1" Type="http://schemas.microsoft.com/office/2007/relationships/media" Target="../media/media4.wma"/><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ma"/><Relationship Id="rId1" Type="http://schemas.microsoft.com/office/2007/relationships/media" Target="../media/media5.wma"/><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slideLayout" Target="../slideLayouts/slideLayout7.xml"/><Relationship Id="rId7" Type="http://schemas.openxmlformats.org/officeDocument/2006/relationships/diagramColors" Target="../diagrams/colors1.xml"/><Relationship Id="rId2" Type="http://schemas.openxmlformats.org/officeDocument/2006/relationships/audio" Target="../media/media6.wma"/><Relationship Id="rId1" Type="http://schemas.microsoft.com/office/2007/relationships/media" Target="../media/media6.wma"/><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wma"/><Relationship Id="rId1" Type="http://schemas.microsoft.com/office/2007/relationships/media" Target="../media/media7.wma"/><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png"/><Relationship Id="rId2" Type="http://schemas.openxmlformats.org/officeDocument/2006/relationships/audio" Target="../media/media8.wma"/><Relationship Id="rId1" Type="http://schemas.microsoft.com/office/2007/relationships/media" Target="../media/media8.wma"/><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wma"/><Relationship Id="rId1" Type="http://schemas.microsoft.com/office/2007/relationships/media" Target="../media/media9.wma"/><Relationship Id="rId5" Type="http://schemas.openxmlformats.org/officeDocument/2006/relationships/image" Target="../media/image1.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5"/>
            <a:ext cx="10515600" cy="5572036"/>
          </a:xfrm>
        </p:spPr>
        <p:txBody>
          <a:bodyPr>
            <a:normAutofit/>
          </a:bodyPr>
          <a:lstStyle/>
          <a:p>
            <a:pPr algn="ctr"/>
            <a:r>
              <a:rPr lang="fa-IR" sz="4000" dirty="0" smtClean="0">
                <a:cs typeface="B Yagut" panose="00000400000000000000" pitchFamily="2" charset="-78"/>
              </a:rPr>
              <a:t>بهداشت دهان و دندان</a:t>
            </a:r>
            <a:br>
              <a:rPr lang="fa-IR" sz="4000" dirty="0" smtClean="0">
                <a:cs typeface="B Yagut" panose="00000400000000000000" pitchFamily="2" charset="-78"/>
              </a:rPr>
            </a:br>
            <a:r>
              <a:rPr lang="fa-IR" sz="4000" dirty="0">
                <a:cs typeface="B Yagut" panose="00000400000000000000" pitchFamily="2" charset="-78"/>
              </a:rPr>
              <a:t/>
            </a:r>
            <a:br>
              <a:rPr lang="fa-IR" sz="4000" dirty="0">
                <a:cs typeface="B Yagut" panose="00000400000000000000" pitchFamily="2" charset="-78"/>
              </a:rPr>
            </a:br>
            <a:r>
              <a:rPr lang="fa-IR" sz="4000" dirty="0" smtClean="0">
                <a:cs typeface="B Yagut" panose="00000400000000000000" pitchFamily="2" charset="-78"/>
              </a:rPr>
              <a:t/>
            </a:r>
            <a:br>
              <a:rPr lang="fa-IR" sz="4000" dirty="0" smtClean="0">
                <a:cs typeface="B Yagut" panose="00000400000000000000" pitchFamily="2" charset="-78"/>
              </a:rPr>
            </a:br>
            <a:r>
              <a:rPr lang="fa-IR" sz="3600" dirty="0">
                <a:cs typeface="B Yagut" panose="00000400000000000000" pitchFamily="2" charset="-78"/>
              </a:rPr>
              <a:t>آسیب </a:t>
            </a:r>
            <a:r>
              <a:rPr lang="fa-IR" sz="3600" dirty="0" smtClean="0">
                <a:cs typeface="B Yagut" panose="00000400000000000000" pitchFamily="2" charset="-78"/>
              </a:rPr>
              <a:t>دیدگي ها </a:t>
            </a:r>
            <a:r>
              <a:rPr lang="fa-IR" sz="3600" dirty="0">
                <a:cs typeface="B Yagut" panose="00000400000000000000" pitchFamily="2" charset="-78"/>
              </a:rPr>
              <a:t>و </a:t>
            </a:r>
            <a:r>
              <a:rPr lang="fa-IR" sz="3600" dirty="0" smtClean="0">
                <a:cs typeface="B Yagut" panose="00000400000000000000" pitchFamily="2" charset="-78"/>
              </a:rPr>
              <a:t>شكستگي های دهان و دندان</a:t>
            </a:r>
            <a:endParaRPr lang="fa-IR" sz="3600" dirty="0">
              <a:cs typeface="B Yagut" panose="00000400000000000000" pitchFamily="2" charset="-78"/>
            </a:endParaRPr>
          </a:p>
        </p:txBody>
      </p:sp>
      <p:sp>
        <p:nvSpPr>
          <p:cNvPr id="2" name="Slide Number Placeholder 1"/>
          <p:cNvSpPr>
            <a:spLocks noGrp="1"/>
          </p:cNvSpPr>
          <p:nvPr>
            <p:ph type="sldNum" sz="quarter" idx="12"/>
          </p:nvPr>
        </p:nvSpPr>
        <p:spPr/>
        <p:txBody>
          <a:bodyPr/>
          <a:lstStyle/>
          <a:p>
            <a:fld id="{9C39C25F-3F4F-4B53-A1BB-94B3B06BEE8F}" type="slidenum">
              <a:rPr lang="fa-IR" smtClean="0"/>
              <a:pPr/>
              <a:t>1</a:t>
            </a:fld>
            <a:endParaRPr lang="fa-IR"/>
          </a:p>
        </p:txBody>
      </p:sp>
      <p:pic>
        <p:nvPicPr>
          <p:cNvPr id="3" name="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148812" y="5746750"/>
            <a:ext cx="609600" cy="609600"/>
          </a:xfrm>
          <a:prstGeom prst="rect">
            <a:avLst/>
          </a:prstGeom>
        </p:spPr>
      </p:pic>
    </p:spTree>
    <p:extLst>
      <p:ext uri="{BB962C8B-B14F-4D97-AF65-F5344CB8AC3E}">
        <p14:creationId xmlns:p14="http://schemas.microsoft.com/office/powerpoint/2010/main" val="1270437698"/>
      </p:ext>
    </p:extLst>
  </p:cSld>
  <p:clrMapOvr>
    <a:masterClrMapping/>
  </p:clrMapOvr>
  <mc:AlternateContent xmlns:mc="http://schemas.openxmlformats.org/markup-compatibility/2006" xmlns:p14="http://schemas.microsoft.com/office/powerpoint/2010/main">
    <mc:Choice Requires="p14">
      <p:transition spd="slow" p14:dur="2000" advTm="10821"/>
    </mc:Choice>
    <mc:Fallback xmlns="">
      <p:transition spd="slow" advTm="1082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68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mod="1">
    <p:ext uri="{E180D4A7-C9FB-4DFB-919C-405C955672EB}">
      <p14:showEvtLst xmlns:p14="http://schemas.microsoft.com/office/powerpoint/2010/main">
        <p14:playEvt time="47" objId="3"/>
        <p14:stopEvt time="9774" objId="3"/>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anose="00000400000000000000" pitchFamily="2" charset="-78"/>
              </a:rPr>
              <a:t>نکات لازم در  بیرون افتادن دندان از دهان</a:t>
            </a:r>
            <a:endParaRPr lang="fa-IR" sz="4000" dirty="0">
              <a:cs typeface="B Yagut" panose="00000400000000000000" pitchFamily="2" charset="-78"/>
            </a:endParaRPr>
          </a:p>
        </p:txBody>
      </p:sp>
      <p:sp>
        <p:nvSpPr>
          <p:cNvPr id="3" name="Content Placeholder 2"/>
          <p:cNvSpPr>
            <a:spLocks noGrp="1"/>
          </p:cNvSpPr>
          <p:nvPr>
            <p:ph idx="1"/>
          </p:nvPr>
        </p:nvSpPr>
        <p:spPr>
          <a:xfrm>
            <a:off x="737755" y="1825625"/>
            <a:ext cx="10616045" cy="4351338"/>
          </a:xfrm>
        </p:spPr>
        <p:txBody>
          <a:bodyPr>
            <a:normAutofit/>
          </a:bodyPr>
          <a:lstStyle/>
          <a:p>
            <a:pPr marL="0" indent="0" algn="just">
              <a:lnSpc>
                <a:spcPct val="150000"/>
              </a:lnSpc>
              <a:buNone/>
            </a:pPr>
            <a:r>
              <a:rPr lang="fa-IR" dirty="0">
                <a:cs typeface="B Yagut" panose="00000400000000000000" pitchFamily="2" charset="-78"/>
              </a:rPr>
              <a:t>1</a:t>
            </a:r>
            <a:r>
              <a:rPr lang="fa-IR" dirty="0" smtClean="0">
                <a:cs typeface="B Yagut" panose="00000400000000000000" pitchFamily="2" charset="-78"/>
              </a:rPr>
              <a:t>.در صورتی که مهارت لازم را نداشته باشید،بعد از این که دندان را زیر فشار ملایم آب جوشیده سرد شده یا آب خنک گرفتید ،باید دندان را در یک محیط مرطوب مانند بزاق،سرم شستشو،شیر یا آب جوشیده سرد شده قرار داده و بلافاصله ارجاع فوری داده شود.</a:t>
            </a:r>
          </a:p>
          <a:p>
            <a:pPr marL="0" indent="0" algn="just">
              <a:lnSpc>
                <a:spcPct val="150000"/>
              </a:lnSpc>
              <a:buNone/>
            </a:pPr>
            <a:r>
              <a:rPr lang="fa-IR" dirty="0" smtClean="0">
                <a:cs typeface="B Yagut" panose="00000400000000000000" pitchFamily="2" charset="-78"/>
              </a:rPr>
              <a:t>2.اگر ضربه باعث شکستگی تاج دندان شده است،تکه جدا شده دندان نیز نزد دندانپزشک برده شود.</a:t>
            </a:r>
            <a:endParaRPr lang="fa-IR" dirty="0">
              <a:cs typeface="B Yagut" panose="00000400000000000000" pitchFamily="2" charset="-78"/>
            </a:endParaRPr>
          </a:p>
        </p:txBody>
      </p:sp>
      <p:sp>
        <p:nvSpPr>
          <p:cNvPr id="4" name="Slide Number Placeholder 3"/>
          <p:cNvSpPr>
            <a:spLocks noGrp="1"/>
          </p:cNvSpPr>
          <p:nvPr>
            <p:ph type="sldNum" sz="quarter" idx="12"/>
          </p:nvPr>
        </p:nvSpPr>
        <p:spPr/>
        <p:txBody>
          <a:bodyPr/>
          <a:lstStyle/>
          <a:p>
            <a:fld id="{9C39C25F-3F4F-4B53-A1BB-94B3B06BEE8F}" type="slidenum">
              <a:rPr lang="fa-IR" smtClean="0"/>
              <a:pPr/>
              <a:t>10</a:t>
            </a:fld>
            <a:endParaRPr lang="fa-IR"/>
          </a:p>
        </p:txBody>
      </p:sp>
      <p:pic>
        <p:nvPicPr>
          <p:cNvPr id="5" name="1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238963" y="5702300"/>
            <a:ext cx="609600" cy="609600"/>
          </a:xfrm>
          <a:prstGeom prst="rect">
            <a:avLst/>
          </a:prstGeom>
        </p:spPr>
      </p:pic>
    </p:spTree>
    <p:extLst>
      <p:ext uri="{BB962C8B-B14F-4D97-AF65-F5344CB8AC3E}">
        <p14:creationId xmlns:p14="http://schemas.microsoft.com/office/powerpoint/2010/main" val="1387105575"/>
      </p:ext>
    </p:extLst>
  </p:cSld>
  <p:clrMapOvr>
    <a:masterClrMapping/>
  </p:clrMapOvr>
  <mc:AlternateContent xmlns:mc="http://schemas.openxmlformats.org/markup-compatibility/2006" xmlns:p14="http://schemas.microsoft.com/office/powerpoint/2010/main">
    <mc:Choice Requires="p14">
      <p:transition spd="slow" p14:dur="2000" advTm="45022"/>
    </mc:Choice>
    <mc:Fallback xmlns="">
      <p:transition spd="slow" advTm="450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64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10" objId="5"/>
        <p14:stopEvt time="44675" objId="5"/>
      </p14:showEvtLst>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11834"/>
            <a:ext cx="10515600" cy="1325563"/>
          </a:xfrm>
        </p:spPr>
        <p:txBody>
          <a:bodyPr>
            <a:normAutofit/>
          </a:bodyPr>
          <a:lstStyle/>
          <a:p>
            <a:pPr algn="ctr"/>
            <a:r>
              <a:rPr lang="fa-IR" sz="4000" dirty="0" smtClean="0">
                <a:cs typeface="B Yagut" panose="00000400000000000000" pitchFamily="2" charset="-78"/>
              </a:rPr>
              <a:t> علائم شکستگی فک</a:t>
            </a:r>
            <a:endParaRPr lang="fa-IR" sz="4000" dirty="0">
              <a:cs typeface="B Yagut" panose="00000400000000000000" pitchFamily="2" charset="-78"/>
            </a:endParaRPr>
          </a:p>
        </p:txBody>
      </p:sp>
      <p:sp>
        <p:nvSpPr>
          <p:cNvPr id="3" name="Content Placeholder 2"/>
          <p:cNvSpPr>
            <a:spLocks noGrp="1"/>
          </p:cNvSpPr>
          <p:nvPr>
            <p:ph idx="1"/>
          </p:nvPr>
        </p:nvSpPr>
        <p:spPr/>
        <p:txBody>
          <a:bodyPr>
            <a:normAutofit/>
          </a:bodyPr>
          <a:lstStyle/>
          <a:p>
            <a:pPr>
              <a:lnSpc>
                <a:spcPct val="150000"/>
              </a:lnSpc>
              <a:buFont typeface="Wingdings" panose="05000000000000000000" pitchFamily="2" charset="2"/>
              <a:buChar char="Ø"/>
            </a:pPr>
            <a:r>
              <a:rPr lang="fa-IR" sz="2500" dirty="0">
                <a:cs typeface="B Yagut" panose="00000400000000000000" pitchFamily="2" charset="-78"/>
              </a:rPr>
              <a:t>درد شدید در ناحیه فك و صورت </a:t>
            </a:r>
          </a:p>
          <a:p>
            <a:pPr>
              <a:lnSpc>
                <a:spcPct val="150000"/>
              </a:lnSpc>
              <a:buFont typeface="Wingdings" panose="05000000000000000000" pitchFamily="2" charset="2"/>
              <a:buChar char="Ø"/>
            </a:pPr>
            <a:r>
              <a:rPr lang="fa-IR" sz="2500" dirty="0">
                <a:cs typeface="B Yagut" panose="00000400000000000000" pitchFamily="2" charset="-78"/>
              </a:rPr>
              <a:t>ناتواني بیمار در باز یا بسته نمودن دهان </a:t>
            </a:r>
          </a:p>
          <a:p>
            <a:pPr>
              <a:lnSpc>
                <a:spcPct val="150000"/>
              </a:lnSpc>
              <a:buFont typeface="Wingdings" panose="05000000000000000000" pitchFamily="2" charset="2"/>
              <a:buChar char="Ø"/>
            </a:pPr>
            <a:r>
              <a:rPr lang="fa-IR" sz="2500" dirty="0">
                <a:cs typeface="B Yagut" panose="00000400000000000000" pitchFamily="2" charset="-78"/>
              </a:rPr>
              <a:t>تورم و كبودي روي صورت یا کف دهان </a:t>
            </a:r>
          </a:p>
          <a:p>
            <a:pPr>
              <a:lnSpc>
                <a:spcPct val="150000"/>
              </a:lnSpc>
              <a:buFont typeface="Wingdings" panose="05000000000000000000" pitchFamily="2" charset="2"/>
              <a:buChar char="Ø"/>
            </a:pPr>
            <a:r>
              <a:rPr lang="fa-IR" sz="2500" dirty="0">
                <a:cs typeface="B Yagut" panose="00000400000000000000" pitchFamily="2" charset="-78"/>
              </a:rPr>
              <a:t>افزایش بزاق و ریزش آن به بيرون از دهان </a:t>
            </a:r>
            <a:endParaRPr lang="fa-IR" sz="2500" dirty="0" smtClean="0">
              <a:cs typeface="B Yagut" panose="00000400000000000000" pitchFamily="2" charset="-78"/>
            </a:endParaRPr>
          </a:p>
          <a:p>
            <a:pPr>
              <a:lnSpc>
                <a:spcPct val="150000"/>
              </a:lnSpc>
              <a:buFont typeface="Wingdings" panose="05000000000000000000" pitchFamily="2" charset="2"/>
              <a:buChar char="Ø"/>
            </a:pPr>
            <a:r>
              <a:rPr lang="fa-IR" sz="2500" dirty="0" smtClean="0">
                <a:cs typeface="B Yagut" panose="00000400000000000000" pitchFamily="2" charset="-78"/>
              </a:rPr>
              <a:t>جفت </a:t>
            </a:r>
            <a:r>
              <a:rPr lang="fa-IR" sz="2500" dirty="0">
                <a:cs typeface="B Yagut" panose="00000400000000000000" pitchFamily="2" charset="-78"/>
              </a:rPr>
              <a:t>نشدن </a:t>
            </a:r>
            <a:r>
              <a:rPr lang="fa-IR" sz="2500" dirty="0" smtClean="0">
                <a:cs typeface="B Yagut" panose="00000400000000000000" pitchFamily="2" charset="-78"/>
              </a:rPr>
              <a:t>دندان ها</a:t>
            </a:r>
            <a:endParaRPr lang="fa-IR" sz="2500" dirty="0">
              <a:cs typeface="B Yagut" panose="00000400000000000000" pitchFamily="2" charset="-78"/>
            </a:endParaRPr>
          </a:p>
          <a:p>
            <a:pPr>
              <a:lnSpc>
                <a:spcPct val="150000"/>
              </a:lnSpc>
              <a:buFont typeface="Wingdings" panose="05000000000000000000" pitchFamily="2" charset="2"/>
              <a:buChar char="Ø"/>
            </a:pPr>
            <a:r>
              <a:rPr lang="fa-IR" sz="2500" dirty="0">
                <a:cs typeface="B Yagut" panose="00000400000000000000" pitchFamily="2" charset="-78"/>
              </a:rPr>
              <a:t>تغیير شكل صورت</a:t>
            </a:r>
          </a:p>
        </p:txBody>
      </p:sp>
      <p:pic>
        <p:nvPicPr>
          <p:cNvPr id="4" name="Picture 3"/>
          <p:cNvPicPr>
            <a:picLocks noChangeAspect="1"/>
          </p:cNvPicPr>
          <p:nvPr/>
        </p:nvPicPr>
        <p:blipFill rotWithShape="1">
          <a:blip r:embed="rId4" cstate="print"/>
          <a:srcRect r="18692" b="4029"/>
          <a:stretch/>
        </p:blipFill>
        <p:spPr>
          <a:xfrm>
            <a:off x="1150814" y="3129566"/>
            <a:ext cx="3678763" cy="2562896"/>
          </a:xfrm>
          <a:prstGeom prst="rect">
            <a:avLst/>
          </a:prstGeom>
        </p:spPr>
      </p:pic>
      <p:sp>
        <p:nvSpPr>
          <p:cNvPr id="5" name="Slide Number Placeholder 4"/>
          <p:cNvSpPr>
            <a:spLocks noGrp="1"/>
          </p:cNvSpPr>
          <p:nvPr>
            <p:ph type="sldNum" sz="quarter" idx="12"/>
          </p:nvPr>
        </p:nvSpPr>
        <p:spPr/>
        <p:txBody>
          <a:bodyPr/>
          <a:lstStyle/>
          <a:p>
            <a:fld id="{9C39C25F-3F4F-4B53-A1BB-94B3B06BEE8F}" type="slidenum">
              <a:rPr lang="fa-IR" smtClean="0"/>
              <a:pPr/>
              <a:t>11</a:t>
            </a:fld>
            <a:endParaRPr lang="fa-IR"/>
          </a:p>
        </p:txBody>
      </p:sp>
      <p:pic>
        <p:nvPicPr>
          <p:cNvPr id="6" name="1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1251842" y="5961857"/>
            <a:ext cx="609600" cy="609600"/>
          </a:xfrm>
          <a:prstGeom prst="rect">
            <a:avLst/>
          </a:prstGeom>
        </p:spPr>
      </p:pic>
    </p:spTree>
    <p:extLst>
      <p:ext uri="{BB962C8B-B14F-4D97-AF65-F5344CB8AC3E}">
        <p14:creationId xmlns:p14="http://schemas.microsoft.com/office/powerpoint/2010/main" val="3285701925"/>
      </p:ext>
    </p:extLst>
  </p:cSld>
  <p:clrMapOvr>
    <a:masterClrMapping/>
  </p:clrMapOvr>
  <mc:AlternateContent xmlns:mc="http://schemas.openxmlformats.org/markup-compatibility/2006" xmlns:p14="http://schemas.microsoft.com/office/powerpoint/2010/main">
    <mc:Choice Requires="p14">
      <p:transition spd="slow" p14:dur="2000" advTm="49752"/>
    </mc:Choice>
    <mc:Fallback xmlns="">
      <p:transition spd="slow" advTm="4975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668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extLst mod="1">
    <p:ext uri="{E180D4A7-C9FB-4DFB-919C-405C955672EB}">
      <p14:showEvtLst xmlns:p14="http://schemas.microsoft.com/office/powerpoint/2010/main">
        <p14:playEvt time="1" objId="6"/>
        <p14:stopEvt time="46716" objId="6"/>
      </p14:showEvtLst>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a:cs typeface="B Yagut" panose="00000400000000000000" pitchFamily="2" charset="-78"/>
              </a:rPr>
              <a:t>اقدامات </a:t>
            </a:r>
            <a:r>
              <a:rPr lang="fa-IR" sz="4000" dirty="0" smtClean="0">
                <a:cs typeface="B Yagut" panose="00000400000000000000" pitchFamily="2" charset="-78"/>
              </a:rPr>
              <a:t>اولیه در شکستگی </a:t>
            </a:r>
            <a:r>
              <a:rPr lang="fa-IR" sz="4000" dirty="0">
                <a:cs typeface="B Yagut" panose="00000400000000000000" pitchFamily="2" charset="-78"/>
              </a:rPr>
              <a:t>فک</a:t>
            </a:r>
          </a:p>
        </p:txBody>
      </p:sp>
      <p:sp>
        <p:nvSpPr>
          <p:cNvPr id="3" name="Content Placeholder 2"/>
          <p:cNvSpPr>
            <a:spLocks noGrp="1"/>
          </p:cNvSpPr>
          <p:nvPr>
            <p:ph idx="1"/>
          </p:nvPr>
        </p:nvSpPr>
        <p:spPr/>
        <p:txBody>
          <a:bodyPr>
            <a:normAutofit/>
          </a:bodyPr>
          <a:lstStyle/>
          <a:p>
            <a:pPr>
              <a:lnSpc>
                <a:spcPct val="150000"/>
              </a:lnSpc>
              <a:buFont typeface="Wingdings" panose="05000000000000000000" pitchFamily="2" charset="2"/>
              <a:buChar char="Ø"/>
            </a:pPr>
            <a:r>
              <a:rPr lang="fa-IR" sz="2500" dirty="0">
                <a:cs typeface="B Yagut" panose="00000400000000000000" pitchFamily="2" charset="-78"/>
              </a:rPr>
              <a:t>راه تنفسي بیمار را باز نگهدارید</a:t>
            </a:r>
            <a:r>
              <a:rPr lang="fa-IR" sz="2500" dirty="0" smtClean="0">
                <a:cs typeface="B Yagut" panose="00000400000000000000" pitchFamily="2" charset="-78"/>
              </a:rPr>
              <a:t>.</a:t>
            </a:r>
            <a:endParaRPr lang="fa-IR" sz="2500" dirty="0">
              <a:cs typeface="B Yagut" panose="00000400000000000000" pitchFamily="2" charset="-78"/>
            </a:endParaRPr>
          </a:p>
          <a:p>
            <a:pPr>
              <a:lnSpc>
                <a:spcPct val="150000"/>
              </a:lnSpc>
              <a:buFont typeface="Wingdings" panose="05000000000000000000" pitchFamily="2" charset="2"/>
              <a:buChar char="Ø"/>
            </a:pPr>
            <a:r>
              <a:rPr lang="fa-IR" sz="2500" dirty="0">
                <a:cs typeface="B Yagut" panose="00000400000000000000" pitchFamily="2" charset="-78"/>
              </a:rPr>
              <a:t>بیمار را در </a:t>
            </a:r>
            <a:r>
              <a:rPr lang="fa-IR" sz="2500" dirty="0" smtClean="0">
                <a:cs typeface="B Yagut" panose="00000400000000000000" pitchFamily="2" charset="-78"/>
              </a:rPr>
              <a:t>حالی كه </a:t>
            </a:r>
            <a:r>
              <a:rPr lang="fa-IR" sz="2500" dirty="0">
                <a:cs typeface="B Yagut" panose="00000400000000000000" pitchFamily="2" charset="-78"/>
              </a:rPr>
              <a:t>به </a:t>
            </a:r>
            <a:r>
              <a:rPr lang="fa-IR" sz="2500" dirty="0" smtClean="0">
                <a:cs typeface="B Yagut" panose="00000400000000000000" pitchFamily="2" charset="-78"/>
              </a:rPr>
              <a:t>یک پهلو خوابانده اید </a:t>
            </a:r>
            <a:r>
              <a:rPr lang="fa-IR" sz="2500" dirty="0">
                <a:cs typeface="B Yagut" panose="00000400000000000000" pitchFamily="2" charset="-78"/>
              </a:rPr>
              <a:t>(تا زبان و </a:t>
            </a:r>
            <a:r>
              <a:rPr lang="fa-IR" sz="2500" dirty="0" smtClean="0">
                <a:cs typeface="B Yagut" panose="00000400000000000000" pitchFamily="2" charset="-78"/>
              </a:rPr>
              <a:t>فک به </a:t>
            </a:r>
            <a:r>
              <a:rPr lang="fa-IR" sz="2500" dirty="0">
                <a:cs typeface="B Yagut" panose="00000400000000000000" pitchFamily="2" charset="-78"/>
              </a:rPr>
              <a:t>جلو رانده شود و راه تنفس باز بماند</a:t>
            </a:r>
            <a:r>
              <a:rPr lang="fa-IR" sz="2500" dirty="0" smtClean="0">
                <a:cs typeface="B Yagut" panose="00000400000000000000" pitchFamily="2" charset="-78"/>
              </a:rPr>
              <a:t>) </a:t>
            </a:r>
            <a:r>
              <a:rPr lang="fa-IR" sz="2500" dirty="0">
                <a:cs typeface="B Yagut" panose="00000400000000000000" pitchFamily="2" charset="-78"/>
              </a:rPr>
              <a:t>به </a:t>
            </a:r>
            <a:r>
              <a:rPr lang="fa-IR" sz="2500" dirty="0" smtClean="0">
                <a:cs typeface="B Yagut" panose="00000400000000000000" pitchFamily="2" charset="-78"/>
              </a:rPr>
              <a:t>مركزخدمات جامع سلامت ارجاع </a:t>
            </a:r>
            <a:r>
              <a:rPr lang="fa-IR" sz="2500" dirty="0">
                <a:cs typeface="B Yagut" panose="00000400000000000000" pitchFamily="2" charset="-78"/>
              </a:rPr>
              <a:t>نمایید.</a:t>
            </a:r>
          </a:p>
        </p:txBody>
      </p:sp>
      <p:sp>
        <p:nvSpPr>
          <p:cNvPr id="4" name="Slide Number Placeholder 3"/>
          <p:cNvSpPr>
            <a:spLocks noGrp="1"/>
          </p:cNvSpPr>
          <p:nvPr>
            <p:ph type="sldNum" sz="quarter" idx="12"/>
          </p:nvPr>
        </p:nvSpPr>
        <p:spPr/>
        <p:txBody>
          <a:bodyPr/>
          <a:lstStyle/>
          <a:p>
            <a:fld id="{9C39C25F-3F4F-4B53-A1BB-94B3B06BEE8F}" type="slidenum">
              <a:rPr lang="fa-IR" smtClean="0"/>
              <a:pPr/>
              <a:t>12</a:t>
            </a:fld>
            <a:endParaRPr lang="fa-IR"/>
          </a:p>
        </p:txBody>
      </p:sp>
      <p:pic>
        <p:nvPicPr>
          <p:cNvPr id="5" name="1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049000" y="5352257"/>
            <a:ext cx="609600" cy="609600"/>
          </a:xfrm>
          <a:prstGeom prst="rect">
            <a:avLst/>
          </a:prstGeom>
        </p:spPr>
      </p:pic>
    </p:spTree>
    <p:extLst>
      <p:ext uri="{BB962C8B-B14F-4D97-AF65-F5344CB8AC3E}">
        <p14:creationId xmlns:p14="http://schemas.microsoft.com/office/powerpoint/2010/main" val="113479906"/>
      </p:ext>
    </p:extLst>
  </p:cSld>
  <p:clrMapOvr>
    <a:masterClrMapping/>
  </p:clrMapOvr>
  <mc:AlternateContent xmlns:mc="http://schemas.openxmlformats.org/markup-compatibility/2006" xmlns:p14="http://schemas.microsoft.com/office/powerpoint/2010/main">
    <mc:Choice Requires="p14">
      <p:transition spd="slow" p14:dur="2000" advTm="32197"/>
    </mc:Choice>
    <mc:Fallback xmlns="">
      <p:transition spd="slow" advTm="321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13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0" objId="5"/>
        <p14:stopEvt time="32194" objId="5"/>
      </p14:showEvtLst>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anose="00000400000000000000" pitchFamily="2" charset="-78"/>
              </a:rPr>
              <a:t>علائم در </a:t>
            </a:r>
            <a:r>
              <a:rPr lang="fa-IR" sz="4000" dirty="0">
                <a:cs typeface="B Yagut" panose="00000400000000000000" pitchFamily="2" charset="-78"/>
              </a:rPr>
              <a:t>رفتگي </a:t>
            </a:r>
            <a:r>
              <a:rPr lang="fa-IR" sz="4000" dirty="0" smtClean="0">
                <a:cs typeface="B Yagut" panose="00000400000000000000" pitchFamily="2" charset="-78"/>
              </a:rPr>
              <a:t>فک </a:t>
            </a:r>
            <a:endParaRPr lang="fa-IR" sz="4000" dirty="0">
              <a:cs typeface="B Yagut" panose="00000400000000000000" pitchFamily="2" charset="-78"/>
            </a:endParaRPr>
          </a:p>
        </p:txBody>
      </p:sp>
      <p:sp>
        <p:nvSpPr>
          <p:cNvPr id="3" name="Content Placeholder 2"/>
          <p:cNvSpPr>
            <a:spLocks noGrp="1"/>
          </p:cNvSpPr>
          <p:nvPr>
            <p:ph idx="1"/>
          </p:nvPr>
        </p:nvSpPr>
        <p:spPr/>
        <p:txBody>
          <a:bodyPr>
            <a:normAutofit/>
          </a:bodyPr>
          <a:lstStyle/>
          <a:p>
            <a:pPr marL="0" indent="0">
              <a:lnSpc>
                <a:spcPct val="150000"/>
              </a:lnSpc>
              <a:buNone/>
            </a:pPr>
            <a:r>
              <a:rPr lang="fa-IR" sz="2500" dirty="0">
                <a:cs typeface="B Yagut" panose="00000400000000000000" pitchFamily="2" charset="-78"/>
              </a:rPr>
              <a:t>ممكن است به علت ضربه یا خمیازه كشیدن، مفصل فك از محل خود </a:t>
            </a:r>
            <a:r>
              <a:rPr lang="fa-IR" sz="2500" dirty="0" smtClean="0">
                <a:cs typeface="B Yagut" panose="00000400000000000000" pitchFamily="2" charset="-78"/>
              </a:rPr>
              <a:t>خارج شود</a:t>
            </a:r>
            <a:r>
              <a:rPr lang="fa-IR" sz="2500" dirty="0">
                <a:cs typeface="B Yagut" panose="00000400000000000000" pitchFamily="2" charset="-78"/>
              </a:rPr>
              <a:t>. به این حالت در رفتگي </a:t>
            </a:r>
            <a:r>
              <a:rPr lang="fa-IR" sz="2500" dirty="0" smtClean="0">
                <a:cs typeface="B Yagut" panose="00000400000000000000" pitchFamily="2" charset="-78"/>
              </a:rPr>
              <a:t>فک می گویند</a:t>
            </a:r>
            <a:r>
              <a:rPr lang="fa-IR" sz="2500" dirty="0">
                <a:cs typeface="B Yagut" panose="00000400000000000000" pitchFamily="2" charset="-78"/>
              </a:rPr>
              <a:t>. علائم آن به شرح ذیل است:</a:t>
            </a:r>
          </a:p>
          <a:p>
            <a:pPr>
              <a:lnSpc>
                <a:spcPct val="150000"/>
              </a:lnSpc>
            </a:pPr>
            <a:r>
              <a:rPr lang="fa-IR" sz="2500" dirty="0">
                <a:cs typeface="B Yagut" panose="00000400000000000000" pitchFamily="2" charset="-78"/>
              </a:rPr>
              <a:t>ناتواني در بستن دهان </a:t>
            </a:r>
          </a:p>
          <a:p>
            <a:pPr>
              <a:lnSpc>
                <a:spcPct val="150000"/>
              </a:lnSpc>
            </a:pPr>
            <a:r>
              <a:rPr lang="fa-IR" sz="2500" dirty="0">
                <a:cs typeface="B Yagut" panose="00000400000000000000" pitchFamily="2" charset="-78"/>
              </a:rPr>
              <a:t>ناتواني در صحبت كردن </a:t>
            </a:r>
          </a:p>
          <a:p>
            <a:pPr>
              <a:lnSpc>
                <a:spcPct val="150000"/>
              </a:lnSpc>
            </a:pPr>
            <a:r>
              <a:rPr lang="fa-IR" sz="2500" dirty="0">
                <a:cs typeface="B Yagut" panose="00000400000000000000" pitchFamily="2" charset="-78"/>
              </a:rPr>
              <a:t>احساس درد شدید در ناحیه جلو </a:t>
            </a:r>
            <a:r>
              <a:rPr lang="fa-IR" sz="2500" dirty="0" smtClean="0">
                <a:cs typeface="B Yagut" panose="00000400000000000000" pitchFamily="2" charset="-78"/>
              </a:rPr>
              <a:t>گوش</a:t>
            </a:r>
            <a:endParaRPr lang="fa-IR" sz="2500" dirty="0">
              <a:cs typeface="B Yagut" panose="00000400000000000000" pitchFamily="2" charset="-78"/>
            </a:endParaRPr>
          </a:p>
        </p:txBody>
      </p:sp>
      <p:sp>
        <p:nvSpPr>
          <p:cNvPr id="4" name="Slide Number Placeholder 3"/>
          <p:cNvSpPr>
            <a:spLocks noGrp="1"/>
          </p:cNvSpPr>
          <p:nvPr>
            <p:ph type="sldNum" sz="quarter" idx="12"/>
          </p:nvPr>
        </p:nvSpPr>
        <p:spPr/>
        <p:txBody>
          <a:bodyPr/>
          <a:lstStyle/>
          <a:p>
            <a:fld id="{9C39C25F-3F4F-4B53-A1BB-94B3B06BEE8F}" type="slidenum">
              <a:rPr lang="fa-IR" smtClean="0"/>
              <a:pPr/>
              <a:t>13</a:t>
            </a:fld>
            <a:endParaRPr lang="fa-IR"/>
          </a:p>
        </p:txBody>
      </p:sp>
      <p:pic>
        <p:nvPicPr>
          <p:cNvPr id="1026" name="Picture 2" descr="C:\Users\pardisco\Desktop\45123922073416697771151314051182603917.jpg"/>
          <p:cNvPicPr>
            <a:picLocks noChangeAspect="1" noChangeArrowheads="1"/>
          </p:cNvPicPr>
          <p:nvPr/>
        </p:nvPicPr>
        <p:blipFill>
          <a:blip r:embed="rId4" cstate="print"/>
          <a:srcRect/>
          <a:stretch>
            <a:fillRect/>
          </a:stretch>
        </p:blipFill>
        <p:spPr bwMode="auto">
          <a:xfrm>
            <a:off x="1333188" y="3193294"/>
            <a:ext cx="3619500" cy="2809875"/>
          </a:xfrm>
          <a:prstGeom prst="rect">
            <a:avLst/>
          </a:prstGeom>
          <a:noFill/>
        </p:spPr>
      </p:pic>
      <p:pic>
        <p:nvPicPr>
          <p:cNvPr id="5" name="1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1049000" y="5657057"/>
            <a:ext cx="609600" cy="609600"/>
          </a:xfrm>
          <a:prstGeom prst="rect">
            <a:avLst/>
          </a:prstGeom>
        </p:spPr>
      </p:pic>
    </p:spTree>
    <p:extLst>
      <p:ext uri="{BB962C8B-B14F-4D97-AF65-F5344CB8AC3E}">
        <p14:creationId xmlns:p14="http://schemas.microsoft.com/office/powerpoint/2010/main" val="2136606802"/>
      </p:ext>
    </p:extLst>
  </p:cSld>
  <p:clrMapOvr>
    <a:masterClrMapping/>
  </p:clrMapOvr>
  <mc:AlternateContent xmlns:mc="http://schemas.openxmlformats.org/markup-compatibility/2006" xmlns:p14="http://schemas.microsoft.com/office/powerpoint/2010/main">
    <mc:Choice Requires="p14">
      <p:transition spd="slow" p14:dur="2000" advTm="40720"/>
    </mc:Choice>
    <mc:Fallback xmlns="">
      <p:transition spd="slow" advTm="407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05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9" objId="5"/>
        <p14:stopEvt time="40720" objId="5"/>
      </p14:showEvtLst>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a:cs typeface="B Yagut" panose="00000400000000000000" pitchFamily="2" charset="-78"/>
              </a:rPr>
              <a:t>اقدامات اولیه در </a:t>
            </a:r>
            <a:r>
              <a:rPr lang="fa-IR" sz="4000" dirty="0" smtClean="0">
                <a:cs typeface="B Yagut" panose="00000400000000000000" pitchFamily="2" charset="-78"/>
              </a:rPr>
              <a:t>دررفتگی </a:t>
            </a:r>
            <a:r>
              <a:rPr lang="fa-IR" sz="4000" dirty="0">
                <a:cs typeface="B Yagut" panose="00000400000000000000" pitchFamily="2" charset="-78"/>
              </a:rPr>
              <a:t>فک</a:t>
            </a:r>
            <a:endParaRPr lang="fa-IR" sz="4000" dirty="0"/>
          </a:p>
        </p:txBody>
      </p:sp>
      <p:sp>
        <p:nvSpPr>
          <p:cNvPr id="3" name="Content Placeholder 2"/>
          <p:cNvSpPr>
            <a:spLocks noGrp="1"/>
          </p:cNvSpPr>
          <p:nvPr>
            <p:ph idx="1"/>
          </p:nvPr>
        </p:nvSpPr>
        <p:spPr/>
        <p:txBody>
          <a:bodyPr>
            <a:normAutofit/>
          </a:bodyPr>
          <a:lstStyle/>
          <a:p>
            <a:pPr>
              <a:lnSpc>
                <a:spcPct val="150000"/>
              </a:lnSpc>
            </a:pPr>
            <a:r>
              <a:rPr lang="fa-IR" sz="2500" dirty="0">
                <a:cs typeface="B Yagut" panose="00000400000000000000" pitchFamily="2" charset="-78"/>
              </a:rPr>
              <a:t>بیمار را تسلي دهید تا از نگراني خارج شود</a:t>
            </a:r>
            <a:r>
              <a:rPr lang="fa-IR" sz="2500" dirty="0" smtClean="0">
                <a:cs typeface="B Yagut" panose="00000400000000000000" pitchFamily="2" charset="-78"/>
              </a:rPr>
              <a:t>.</a:t>
            </a:r>
            <a:endParaRPr lang="fa-IR" sz="2500" dirty="0">
              <a:cs typeface="B Yagut" panose="00000400000000000000" pitchFamily="2" charset="-78"/>
            </a:endParaRPr>
          </a:p>
          <a:p>
            <a:pPr>
              <a:lnSpc>
                <a:spcPct val="150000"/>
              </a:lnSpc>
            </a:pPr>
            <a:r>
              <a:rPr lang="fa-IR" sz="2500" dirty="0">
                <a:cs typeface="B Yagut" panose="00000400000000000000" pitchFamily="2" charset="-78"/>
              </a:rPr>
              <a:t>در ناحیه مفصل در رفته حوله گرم بگذارید. </a:t>
            </a:r>
          </a:p>
          <a:p>
            <a:pPr>
              <a:lnSpc>
                <a:spcPct val="150000"/>
              </a:lnSpc>
            </a:pPr>
            <a:r>
              <a:rPr lang="fa-IR" sz="2500" dirty="0">
                <a:cs typeface="B Yagut" panose="00000400000000000000" pitchFamily="2" charset="-78"/>
              </a:rPr>
              <a:t>بیمار را به مركز </a:t>
            </a:r>
            <a:r>
              <a:rPr lang="fa-IR" sz="2500" dirty="0" smtClean="0">
                <a:cs typeface="B Yagut" panose="00000400000000000000" pitchFamily="2" charset="-78"/>
              </a:rPr>
              <a:t>خدمات جامع سلامت ارجاع </a:t>
            </a:r>
            <a:r>
              <a:rPr lang="fa-IR" sz="2500" dirty="0">
                <a:cs typeface="B Yagut" panose="00000400000000000000" pitchFamily="2" charset="-78"/>
              </a:rPr>
              <a:t>نمایید.</a:t>
            </a:r>
          </a:p>
        </p:txBody>
      </p:sp>
      <p:sp>
        <p:nvSpPr>
          <p:cNvPr id="4" name="Slide Number Placeholder 3"/>
          <p:cNvSpPr>
            <a:spLocks noGrp="1"/>
          </p:cNvSpPr>
          <p:nvPr>
            <p:ph type="sldNum" sz="quarter" idx="12"/>
          </p:nvPr>
        </p:nvSpPr>
        <p:spPr/>
        <p:txBody>
          <a:bodyPr/>
          <a:lstStyle/>
          <a:p>
            <a:fld id="{9C39C25F-3F4F-4B53-A1BB-94B3B06BEE8F}" type="slidenum">
              <a:rPr lang="fa-IR" smtClean="0"/>
              <a:pPr/>
              <a:t>14</a:t>
            </a:fld>
            <a:endParaRPr lang="fa-IR"/>
          </a:p>
        </p:txBody>
      </p:sp>
      <p:pic>
        <p:nvPicPr>
          <p:cNvPr id="5" name="1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049000" y="5567363"/>
            <a:ext cx="609600" cy="609600"/>
          </a:xfrm>
          <a:prstGeom prst="rect">
            <a:avLst/>
          </a:prstGeom>
        </p:spPr>
      </p:pic>
    </p:spTree>
    <p:extLst>
      <p:ext uri="{BB962C8B-B14F-4D97-AF65-F5344CB8AC3E}">
        <p14:creationId xmlns:p14="http://schemas.microsoft.com/office/powerpoint/2010/main" val="3250361781"/>
      </p:ext>
    </p:extLst>
  </p:cSld>
  <p:clrMapOvr>
    <a:masterClrMapping/>
  </p:clrMapOvr>
  <mc:AlternateContent xmlns:mc="http://schemas.openxmlformats.org/markup-compatibility/2006" xmlns:p14="http://schemas.microsoft.com/office/powerpoint/2010/main">
    <mc:Choice Requires="p14">
      <p:transition spd="slow" p14:dur="2000" advTm="20366"/>
    </mc:Choice>
    <mc:Fallback xmlns="">
      <p:transition spd="slow" advTm="2036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31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10" objId="5"/>
        <p14:stopEvt time="19358" objId="5"/>
      </p14:showEvtLst>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5127" y="77210"/>
            <a:ext cx="10515600" cy="1325563"/>
          </a:xfrm>
        </p:spPr>
        <p:txBody>
          <a:bodyPr>
            <a:normAutofit/>
          </a:bodyPr>
          <a:lstStyle/>
          <a:p>
            <a:pPr algn="ctr"/>
            <a:r>
              <a:rPr lang="fa-IR" sz="4000" dirty="0" smtClean="0">
                <a:cs typeface="B Yagut" pitchFamily="2" charset="-78"/>
              </a:rPr>
              <a:t>خلاصه مطالب و نتیجه گیری:</a:t>
            </a:r>
            <a:endParaRPr lang="fa-IR" sz="4000" dirty="0">
              <a:cs typeface="B Yagut" pitchFamily="2" charset="-78"/>
            </a:endParaRPr>
          </a:p>
        </p:txBody>
      </p:sp>
      <p:sp>
        <p:nvSpPr>
          <p:cNvPr id="3" name="Content Placeholder 2"/>
          <p:cNvSpPr>
            <a:spLocks noGrp="1"/>
          </p:cNvSpPr>
          <p:nvPr>
            <p:ph idx="1"/>
          </p:nvPr>
        </p:nvSpPr>
        <p:spPr>
          <a:xfrm>
            <a:off x="838200" y="1402773"/>
            <a:ext cx="10515600" cy="4774190"/>
          </a:xfrm>
        </p:spPr>
        <p:txBody>
          <a:bodyPr>
            <a:normAutofit fontScale="92500" lnSpcReduction="20000"/>
          </a:bodyPr>
          <a:lstStyle/>
          <a:p>
            <a:pPr>
              <a:lnSpc>
                <a:spcPct val="150000"/>
              </a:lnSpc>
              <a:buFont typeface="Wingdings" pitchFamily="2" charset="2"/>
              <a:buChar char="Ø"/>
            </a:pPr>
            <a:r>
              <a:rPr lang="fa-IR" dirty="0" smtClean="0">
                <a:cs typeface="B Yagut" pitchFamily="2" charset="-78"/>
              </a:rPr>
              <a:t>صدماتي كه به دندان هاي شيري وارد مي شود ممكن است باعث آسیب به جوانه دندان هاي دائمي زیرین (خصوصا در کودکان زیر سه سال) شود.</a:t>
            </a:r>
          </a:p>
          <a:p>
            <a:pPr>
              <a:lnSpc>
                <a:spcPct val="150000"/>
              </a:lnSpc>
              <a:buFont typeface="Wingdings" pitchFamily="2" charset="2"/>
              <a:buChar char="Ø"/>
            </a:pPr>
            <a:r>
              <a:rPr lang="fa-IR" dirty="0" smtClean="0">
                <a:cs typeface="B Yagut" pitchFamily="2" charset="-78"/>
              </a:rPr>
              <a:t>در مورد دندان های شیری نمی توان دندان بیرون افتاده را در حفره دندانی مربوطه قرار داد ولی در خصوص دندان های دائمی در صورت داشتن مهارت کافی میتوان دندان را در حفره دندانی مربوطه قرار داد.</a:t>
            </a:r>
          </a:p>
          <a:p>
            <a:pPr>
              <a:lnSpc>
                <a:spcPct val="150000"/>
              </a:lnSpc>
              <a:buFont typeface="Wingdings" pitchFamily="2" charset="2"/>
              <a:buChar char="Ø"/>
            </a:pPr>
            <a:r>
              <a:rPr lang="fa-IR" dirty="0" smtClean="0">
                <a:cs typeface="B Yagut"/>
              </a:rPr>
              <a:t>فک در رفته شکسته یا آسیب خورده ممکن است باعث ایجاد اختلال هنگام غذا خوردن یا نفس کشیدن بشود بنابراین توجه پزشکی فوری برای کاهش عوارض و سرعت بخشیدن به بهبودی ضروری است.</a:t>
            </a:r>
          </a:p>
          <a:p>
            <a:pPr>
              <a:lnSpc>
                <a:spcPct val="150000"/>
              </a:lnSpc>
              <a:buFont typeface="Wingdings" pitchFamily="2" charset="2"/>
              <a:buChar char="Ø"/>
            </a:pPr>
            <a:endParaRPr lang="fa-IR" sz="2500" dirty="0" smtClean="0">
              <a:cs typeface="B Yagut" pitchFamily="2" charset="-78"/>
            </a:endParaRPr>
          </a:p>
          <a:p>
            <a:pPr>
              <a:lnSpc>
                <a:spcPct val="150000"/>
              </a:lnSpc>
              <a:buFont typeface="Wingdings" pitchFamily="2" charset="2"/>
              <a:buChar char="Ø"/>
            </a:pPr>
            <a:endParaRPr lang="fa-IR" sz="2500" dirty="0" smtClean="0">
              <a:cs typeface="B Yagut" pitchFamily="2" charset="-78"/>
            </a:endParaRPr>
          </a:p>
          <a:p>
            <a:pPr>
              <a:buNone/>
            </a:pPr>
            <a:endParaRPr lang="fa-IR" sz="2500" dirty="0"/>
          </a:p>
        </p:txBody>
      </p:sp>
      <p:sp>
        <p:nvSpPr>
          <p:cNvPr id="4" name="Slide Number Placeholder 3"/>
          <p:cNvSpPr>
            <a:spLocks noGrp="1"/>
          </p:cNvSpPr>
          <p:nvPr>
            <p:ph type="sldNum" sz="quarter" idx="12"/>
          </p:nvPr>
        </p:nvSpPr>
        <p:spPr/>
        <p:txBody>
          <a:bodyPr/>
          <a:lstStyle/>
          <a:p>
            <a:fld id="{9C39C25F-3F4F-4B53-A1BB-94B3B06BEE8F}" type="slidenum">
              <a:rPr lang="fa-IR" smtClean="0"/>
              <a:pPr/>
              <a:t>15</a:t>
            </a:fld>
            <a:endParaRPr lang="fa-IR"/>
          </a:p>
        </p:txBody>
      </p:sp>
      <p:pic>
        <p:nvPicPr>
          <p:cNvPr id="5" name="1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174569" y="5872163"/>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60696"/>
    </mc:Choice>
    <mc:Fallback xmlns="">
      <p:transition spd="slow" advTm="606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893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0" objId="5"/>
        <p14:stopEvt time="58969" objId="5"/>
      </p14:showEvtLst>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a:cs typeface="B Yagut" panose="00000400000000000000" pitchFamily="2" charset="-78"/>
              </a:rPr>
              <a:t>پرسش و </a:t>
            </a:r>
            <a:r>
              <a:rPr lang="fa-IR" sz="4000" dirty="0" smtClean="0">
                <a:cs typeface="B Yagut" panose="00000400000000000000" pitchFamily="2" charset="-78"/>
              </a:rPr>
              <a:t>تمرین:</a:t>
            </a:r>
            <a:endParaRPr lang="fa-IR" sz="4000" dirty="0">
              <a:cs typeface="B Yagut" panose="00000400000000000000" pitchFamily="2" charset="-78"/>
            </a:endParaRPr>
          </a:p>
        </p:txBody>
      </p:sp>
      <p:sp>
        <p:nvSpPr>
          <p:cNvPr id="3" name="Content Placeholder 2"/>
          <p:cNvSpPr>
            <a:spLocks noGrp="1"/>
          </p:cNvSpPr>
          <p:nvPr>
            <p:ph idx="1"/>
          </p:nvPr>
        </p:nvSpPr>
        <p:spPr/>
        <p:txBody>
          <a:bodyPr>
            <a:normAutofit/>
          </a:bodyPr>
          <a:lstStyle/>
          <a:p>
            <a:pPr marL="0" indent="0">
              <a:lnSpc>
                <a:spcPct val="150000"/>
              </a:lnSpc>
              <a:buNone/>
            </a:pPr>
            <a:r>
              <a:rPr lang="fa-IR" dirty="0">
                <a:cs typeface="B Yagut" panose="00000400000000000000" pitchFamily="2" charset="-78"/>
              </a:rPr>
              <a:t>1. عوامل مؤثر در آسیب دیدگی فک و دندان را </a:t>
            </a:r>
            <a:r>
              <a:rPr lang="fa-IR" dirty="0" smtClean="0">
                <a:cs typeface="B Yagut" panose="00000400000000000000" pitchFamily="2" charset="-78"/>
              </a:rPr>
              <a:t>نام ببرید.</a:t>
            </a:r>
            <a:endParaRPr lang="fa-IR" dirty="0">
              <a:cs typeface="B Yagut" panose="00000400000000000000" pitchFamily="2" charset="-78"/>
            </a:endParaRPr>
          </a:p>
          <a:p>
            <a:pPr marL="0" indent="0">
              <a:lnSpc>
                <a:spcPct val="150000"/>
              </a:lnSpc>
              <a:buNone/>
            </a:pPr>
            <a:r>
              <a:rPr lang="fa-IR" dirty="0" smtClean="0">
                <a:cs typeface="B Yagut" panose="00000400000000000000" pitchFamily="2" charset="-78"/>
              </a:rPr>
              <a:t>2.موارد </a:t>
            </a:r>
            <a:r>
              <a:rPr lang="fa-IR" dirty="0">
                <a:cs typeface="B Yagut" panose="00000400000000000000" pitchFamily="2" charset="-78"/>
              </a:rPr>
              <a:t>ارجاع در آسیب دیدگی فک و دندان را </a:t>
            </a:r>
            <a:r>
              <a:rPr lang="fa-IR" dirty="0" smtClean="0">
                <a:cs typeface="B Yagut" panose="00000400000000000000" pitchFamily="2" charset="-78"/>
              </a:rPr>
              <a:t>نام ببرید.</a:t>
            </a:r>
            <a:endParaRPr lang="fa-IR" dirty="0">
              <a:cs typeface="B Yagut" panose="00000400000000000000" pitchFamily="2" charset="-78"/>
            </a:endParaRPr>
          </a:p>
          <a:p>
            <a:pPr marL="0" indent="0">
              <a:lnSpc>
                <a:spcPct val="150000"/>
              </a:lnSpc>
              <a:buNone/>
            </a:pPr>
            <a:r>
              <a:rPr lang="fa-IR" dirty="0" smtClean="0">
                <a:cs typeface="B Yagut" panose="00000400000000000000" pitchFamily="2" charset="-78"/>
              </a:rPr>
              <a:t>3.اقدامات </a:t>
            </a:r>
            <a:r>
              <a:rPr lang="fa-IR" dirty="0">
                <a:cs typeface="B Yagut" panose="00000400000000000000" pitchFamily="2" charset="-78"/>
              </a:rPr>
              <a:t>لازم دربیرون افتادن دندان شیری </a:t>
            </a:r>
            <a:r>
              <a:rPr lang="fa-IR" dirty="0" smtClean="0">
                <a:cs typeface="B Yagut" panose="00000400000000000000" pitchFamily="2" charset="-78"/>
              </a:rPr>
              <a:t>و </a:t>
            </a:r>
            <a:r>
              <a:rPr lang="fa-IR" dirty="0">
                <a:cs typeface="B Yagut" panose="00000400000000000000" pitchFamily="2" charset="-78"/>
              </a:rPr>
              <a:t>دائمی </a:t>
            </a:r>
            <a:r>
              <a:rPr lang="fa-IR" dirty="0" smtClean="0">
                <a:cs typeface="B Yagut" panose="00000400000000000000" pitchFamily="2" charset="-78"/>
              </a:rPr>
              <a:t>از </a:t>
            </a:r>
            <a:r>
              <a:rPr lang="fa-IR" dirty="0">
                <a:cs typeface="B Yagut" panose="00000400000000000000" pitchFamily="2" charset="-78"/>
              </a:rPr>
              <a:t>دهان را </a:t>
            </a:r>
            <a:r>
              <a:rPr lang="fa-IR" dirty="0" smtClean="0">
                <a:cs typeface="B Yagut" panose="00000400000000000000" pitchFamily="2" charset="-78"/>
              </a:rPr>
              <a:t>توضیح دهید.</a:t>
            </a:r>
            <a:endParaRPr lang="fa-IR" dirty="0">
              <a:cs typeface="B Yagut" panose="00000400000000000000" pitchFamily="2" charset="-78"/>
            </a:endParaRPr>
          </a:p>
          <a:p>
            <a:pPr marL="0" indent="0">
              <a:lnSpc>
                <a:spcPct val="150000"/>
              </a:lnSpc>
              <a:buNone/>
            </a:pPr>
            <a:r>
              <a:rPr lang="fa-IR" dirty="0">
                <a:cs typeface="B Yagut" panose="00000400000000000000" pitchFamily="2" charset="-78"/>
              </a:rPr>
              <a:t>4</a:t>
            </a:r>
            <a:r>
              <a:rPr lang="fa-IR" dirty="0" smtClean="0">
                <a:cs typeface="B Yagut" panose="00000400000000000000" pitchFamily="2" charset="-78"/>
              </a:rPr>
              <a:t>.علائم </a:t>
            </a:r>
            <a:r>
              <a:rPr lang="fa-IR" dirty="0">
                <a:cs typeface="B Yagut" panose="00000400000000000000" pitchFamily="2" charset="-78"/>
              </a:rPr>
              <a:t>شکستگی فک و اقدامات اولیه در آن را بیان </a:t>
            </a:r>
            <a:r>
              <a:rPr lang="fa-IR" dirty="0" smtClean="0">
                <a:cs typeface="B Yagut" panose="00000400000000000000" pitchFamily="2" charset="-78"/>
              </a:rPr>
              <a:t>نمایید</a:t>
            </a:r>
            <a:r>
              <a:rPr lang="fa-IR" dirty="0">
                <a:cs typeface="B Yagut" panose="00000400000000000000" pitchFamily="2" charset="-78"/>
              </a:rPr>
              <a:t>.</a:t>
            </a:r>
          </a:p>
          <a:p>
            <a:pPr marL="0" indent="0">
              <a:lnSpc>
                <a:spcPct val="150000"/>
              </a:lnSpc>
              <a:buNone/>
            </a:pPr>
            <a:r>
              <a:rPr lang="fa-IR" dirty="0" smtClean="0">
                <a:cs typeface="B Yagut" panose="00000400000000000000" pitchFamily="2" charset="-78"/>
              </a:rPr>
              <a:t>5.علائم </a:t>
            </a:r>
            <a:r>
              <a:rPr lang="fa-IR" dirty="0">
                <a:cs typeface="B Yagut" panose="00000400000000000000" pitchFamily="2" charset="-78"/>
              </a:rPr>
              <a:t>دررفتگی فک و اقدامات اولیه در آن را بیان </a:t>
            </a:r>
            <a:r>
              <a:rPr lang="fa-IR" dirty="0" smtClean="0">
                <a:cs typeface="B Yagut" panose="00000400000000000000" pitchFamily="2" charset="-78"/>
              </a:rPr>
              <a:t>نمایید</a:t>
            </a:r>
            <a:r>
              <a:rPr lang="fa-IR" sz="3200" dirty="0" smtClean="0">
                <a:cs typeface="B Yagut" panose="00000400000000000000" pitchFamily="2" charset="-78"/>
              </a:rPr>
              <a:t>.</a:t>
            </a:r>
            <a:endParaRPr lang="fa-IR" sz="3200" dirty="0"/>
          </a:p>
        </p:txBody>
      </p:sp>
      <p:sp>
        <p:nvSpPr>
          <p:cNvPr id="4" name="Slide Number Placeholder 3"/>
          <p:cNvSpPr>
            <a:spLocks noGrp="1"/>
          </p:cNvSpPr>
          <p:nvPr>
            <p:ph type="sldNum" sz="quarter" idx="12"/>
          </p:nvPr>
        </p:nvSpPr>
        <p:spPr/>
        <p:txBody>
          <a:bodyPr/>
          <a:lstStyle/>
          <a:p>
            <a:fld id="{9C39C25F-3F4F-4B53-A1BB-94B3B06BEE8F}" type="slidenum">
              <a:rPr lang="fa-IR" smtClean="0"/>
              <a:pPr/>
              <a:t>16</a:t>
            </a:fld>
            <a:endParaRPr lang="fa-IR"/>
          </a:p>
        </p:txBody>
      </p:sp>
    </p:spTree>
    <p:extLst>
      <p:ext uri="{BB962C8B-B14F-4D97-AF65-F5344CB8AC3E}">
        <p14:creationId xmlns:p14="http://schemas.microsoft.com/office/powerpoint/2010/main" val="3109100773"/>
      </p:ext>
    </p:extLst>
  </p:cSld>
  <p:clrMapOvr>
    <a:masterClrMapping/>
  </p:clrMapOvr>
  <mc:AlternateContent xmlns:mc="http://schemas.openxmlformats.org/markup-compatibility/2006" xmlns:p14="http://schemas.microsoft.com/office/powerpoint/2010/main">
    <mc:Choice Requires="p14">
      <p:transition spd="slow" p14:dur="2000" advTm="17932"/>
    </mc:Choice>
    <mc:Fallback xmlns="">
      <p:transition spd="slow" advTm="17932"/>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itchFamily="2" charset="-78"/>
              </a:rPr>
              <a:t>فهرست منابع:</a:t>
            </a:r>
            <a:endParaRPr lang="fa-IR" sz="4000" dirty="0"/>
          </a:p>
        </p:txBody>
      </p:sp>
      <p:sp>
        <p:nvSpPr>
          <p:cNvPr id="3" name="Content Placeholder 2"/>
          <p:cNvSpPr>
            <a:spLocks noGrp="1"/>
          </p:cNvSpPr>
          <p:nvPr>
            <p:ph idx="1"/>
          </p:nvPr>
        </p:nvSpPr>
        <p:spPr/>
        <p:txBody>
          <a:bodyPr>
            <a:normAutofit/>
          </a:bodyPr>
          <a:lstStyle/>
          <a:p>
            <a:pPr>
              <a:lnSpc>
                <a:spcPct val="150000"/>
              </a:lnSpc>
              <a:buFont typeface="Wingdings" panose="05000000000000000000" pitchFamily="2" charset="2"/>
              <a:buChar char="Ø"/>
            </a:pPr>
            <a:r>
              <a:rPr lang="fa-IR" sz="2500" dirty="0" smtClean="0">
                <a:cs typeface="B Yagut" panose="00000400000000000000" pitchFamily="2" charset="-78"/>
              </a:rPr>
              <a:t>دانستنی های  سلامت دهان دندان ویژه معلمین و مراقبین سلامت سال 1394</a:t>
            </a:r>
          </a:p>
          <a:p>
            <a:pPr>
              <a:lnSpc>
                <a:spcPct val="150000"/>
              </a:lnSpc>
              <a:buFont typeface="Wingdings" panose="05000000000000000000" pitchFamily="2" charset="2"/>
              <a:buChar char="Ø"/>
            </a:pPr>
            <a:r>
              <a:rPr lang="fa-IR" sz="2500" dirty="0" smtClean="0">
                <a:cs typeface="B Yagut" panose="00000400000000000000" pitchFamily="2" charset="-78"/>
              </a:rPr>
              <a:t>کتاب سلامت دهان دندان ویژه بهورزان سال 1384</a:t>
            </a:r>
          </a:p>
          <a:p>
            <a:pPr>
              <a:lnSpc>
                <a:spcPct val="150000"/>
              </a:lnSpc>
              <a:buFont typeface="Wingdings" panose="05000000000000000000" pitchFamily="2" charset="2"/>
              <a:buChar char="Ø"/>
            </a:pPr>
            <a:r>
              <a:rPr lang="fa-IR" sz="2500" dirty="0" smtClean="0">
                <a:cs typeface="B Yagut" panose="00000400000000000000" pitchFamily="2" charset="-78"/>
              </a:rPr>
              <a:t>مراقبت های ادغام یافته کودک سالم –غیر پزشک-سال 1395</a:t>
            </a:r>
          </a:p>
        </p:txBody>
      </p:sp>
      <p:sp>
        <p:nvSpPr>
          <p:cNvPr id="4" name="Slide Number Placeholder 3"/>
          <p:cNvSpPr>
            <a:spLocks noGrp="1"/>
          </p:cNvSpPr>
          <p:nvPr>
            <p:ph type="sldNum" sz="quarter" idx="12"/>
          </p:nvPr>
        </p:nvSpPr>
        <p:spPr/>
        <p:txBody>
          <a:bodyPr/>
          <a:lstStyle/>
          <a:p>
            <a:fld id="{03B96216-2649-4CCC-9921-C95B8D35960D}" type="slidenum">
              <a:rPr lang="fa-IR" smtClean="0"/>
              <a:pPr/>
              <a:t>17</a:t>
            </a:fld>
            <a:endParaRPr lang="fa-IR"/>
          </a:p>
        </p:txBody>
      </p:sp>
    </p:spTree>
    <p:extLst>
      <p:ext uri="{BB962C8B-B14F-4D97-AF65-F5344CB8AC3E}">
        <p14:creationId xmlns:p14="http://schemas.microsoft.com/office/powerpoint/2010/main" val="4060755874"/>
      </p:ext>
    </p:extLst>
  </p:cSld>
  <p:clrMapOvr>
    <a:masterClrMapping/>
  </p:clrMapOvr>
  <mc:AlternateContent xmlns:mc="http://schemas.openxmlformats.org/markup-compatibility/2006" xmlns:p14="http://schemas.microsoft.com/office/powerpoint/2010/main">
    <mc:Choice Requires="p14">
      <p:transition spd="slow" p14:dur="2000" advTm="11250"/>
    </mc:Choice>
    <mc:Fallback xmlns="">
      <p:transition spd="slow" advTm="1125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5"/>
            <a:ext cx="10515600" cy="5842492"/>
          </a:xfrm>
        </p:spPr>
        <p:txBody>
          <a:bodyPr>
            <a:normAutofit/>
          </a:bodyPr>
          <a:lstStyle/>
          <a:p>
            <a:pPr>
              <a:lnSpc>
                <a:spcPct val="150000"/>
              </a:lnSpc>
            </a:pPr>
            <a:r>
              <a:rPr lang="fa-IR" sz="2800" dirty="0">
                <a:cs typeface="B Yagut" pitchFamily="2" charset="-78"/>
              </a:rPr>
              <a:t>لطفا نظرات و پیشنهادات خود پیرامون این بسته آموزشی را به آدرس ذیل ارسال کنید</a:t>
            </a:r>
            <a:r>
              <a:rPr lang="fa-IR" sz="2800" dirty="0" smtClean="0">
                <a:cs typeface="B Yagut" pitchFamily="2" charset="-78"/>
              </a:rPr>
              <a:t>.</a:t>
            </a:r>
            <a:r>
              <a:rPr lang="fa-IR" sz="2800" dirty="0">
                <a:cs typeface="B Yagut" pitchFamily="2" charset="-78"/>
              </a:rPr>
              <a:t/>
            </a:r>
            <a:br>
              <a:rPr lang="fa-IR" sz="2800" dirty="0">
                <a:cs typeface="B Yagut" pitchFamily="2" charset="-78"/>
              </a:rPr>
            </a:br>
            <a:r>
              <a:rPr lang="fa-IR" sz="2800" dirty="0">
                <a:cs typeface="B Yagut" pitchFamily="2" charset="-78"/>
              </a:rPr>
              <a:t/>
            </a:r>
            <a:br>
              <a:rPr lang="fa-IR" sz="2800" dirty="0">
                <a:cs typeface="B Yagut" pitchFamily="2" charset="-78"/>
              </a:rPr>
            </a:br>
            <a:r>
              <a:rPr lang="fa-IR" sz="2800" dirty="0">
                <a:cs typeface="B Yagut" pitchFamily="2" charset="-78"/>
              </a:rPr>
              <a:t>دانشگاه علوم پزشکی و خدمات بهداشتی درمانی </a:t>
            </a:r>
            <a:r>
              <a:rPr lang="fa-IR" sz="2800" dirty="0" smtClean="0">
                <a:cs typeface="B Yagut" pitchFamily="2" charset="-78"/>
              </a:rPr>
              <a:t>زنجان</a:t>
            </a:r>
            <a:r>
              <a:rPr lang="fa-IR" sz="2800" dirty="0">
                <a:cs typeface="B Yagut" pitchFamily="2" charset="-78"/>
              </a:rPr>
              <a:t/>
            </a:r>
            <a:br>
              <a:rPr lang="fa-IR" sz="2800" dirty="0">
                <a:cs typeface="B Yagut" pitchFamily="2" charset="-78"/>
              </a:rPr>
            </a:br>
            <a:r>
              <a:rPr lang="fa-IR" sz="2800" dirty="0" smtClean="0">
                <a:cs typeface="B Yagut" pitchFamily="2" charset="-78"/>
              </a:rPr>
              <a:t>یا</a:t>
            </a:r>
            <a:r>
              <a:rPr lang="fa-IR" sz="2800" dirty="0">
                <a:cs typeface="B Yagut" pitchFamily="2" charset="-78"/>
              </a:rPr>
              <a:t/>
            </a:r>
            <a:br>
              <a:rPr lang="fa-IR" sz="2800" dirty="0">
                <a:cs typeface="B Yagut" pitchFamily="2" charset="-78"/>
              </a:rPr>
            </a:br>
            <a:r>
              <a:rPr lang="fa-IR" sz="2800" dirty="0">
                <a:cs typeface="B Yagut" pitchFamily="2" charset="-78"/>
              </a:rPr>
              <a:t>پست الکترونیک </a:t>
            </a:r>
            <a:r>
              <a:rPr lang="en-US" sz="2800" dirty="0" smtClean="0">
                <a:cs typeface="B Yagut" pitchFamily="2" charset="-78"/>
              </a:rPr>
              <a:t>mahneshanf@gmail.com </a:t>
            </a:r>
            <a:r>
              <a:rPr lang="fa-IR" sz="4800" dirty="0">
                <a:cs typeface="B Yagut" pitchFamily="2" charset="-78"/>
              </a:rPr>
              <a:t/>
            </a:r>
            <a:br>
              <a:rPr lang="fa-IR" sz="4800" dirty="0">
                <a:cs typeface="B Yagut" pitchFamily="2" charset="-78"/>
              </a:rPr>
            </a:br>
            <a:endParaRPr lang="fa-IR" dirty="0"/>
          </a:p>
        </p:txBody>
      </p:sp>
      <p:sp>
        <p:nvSpPr>
          <p:cNvPr id="2" name="Slide Number Placeholder 1"/>
          <p:cNvSpPr>
            <a:spLocks noGrp="1"/>
          </p:cNvSpPr>
          <p:nvPr>
            <p:ph type="sldNum" sz="quarter" idx="12"/>
          </p:nvPr>
        </p:nvSpPr>
        <p:spPr/>
        <p:txBody>
          <a:bodyPr/>
          <a:lstStyle/>
          <a:p>
            <a:fld id="{9C39C25F-3F4F-4B53-A1BB-94B3B06BEE8F}" type="slidenum">
              <a:rPr lang="fa-IR" smtClean="0"/>
              <a:pPr/>
              <a:t>18</a:t>
            </a:fld>
            <a:endParaRPr lang="fa-IR"/>
          </a:p>
        </p:txBody>
      </p:sp>
    </p:spTree>
    <p:extLst>
      <p:ext uri="{BB962C8B-B14F-4D97-AF65-F5344CB8AC3E}">
        <p14:creationId xmlns:p14="http://schemas.microsoft.com/office/powerpoint/2010/main" val="2633624235"/>
      </p:ext>
    </p:extLst>
  </p:cSld>
  <p:clrMapOvr>
    <a:masterClrMapping/>
  </p:clrMapOvr>
  <mc:AlternateContent xmlns:mc="http://schemas.openxmlformats.org/markup-compatibility/2006" xmlns:p14="http://schemas.microsoft.com/office/powerpoint/2010/main">
    <mc:Choice Requires="p14">
      <p:transition spd="slow" p14:dur="2000" advTm="10334"/>
    </mc:Choice>
    <mc:Fallback xmlns="">
      <p:transition spd="slow" advTm="10334"/>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ctr"/>
            <a:r>
              <a:rPr lang="fa-IR" sz="4000" dirty="0">
                <a:cs typeface="B Yagut" panose="00000400000000000000" pitchFamily="2" charset="-78"/>
              </a:rPr>
              <a:t>مشخصات سند</a:t>
            </a:r>
            <a:endParaRPr lang="fa-IR" sz="4000" dirty="0"/>
          </a:p>
        </p:txBody>
      </p:sp>
      <p:sp>
        <p:nvSpPr>
          <p:cNvPr id="4" name="Content Placeholder 3"/>
          <p:cNvSpPr>
            <a:spLocks noGrp="1"/>
          </p:cNvSpPr>
          <p:nvPr>
            <p:ph sz="half" idx="1"/>
          </p:nvPr>
        </p:nvSpPr>
        <p:spPr/>
        <p:txBody>
          <a:bodyPr>
            <a:normAutofit fontScale="62500" lnSpcReduction="20000"/>
          </a:bodyPr>
          <a:lstStyle/>
          <a:p>
            <a:pPr marL="0" lvl="0" indent="0">
              <a:lnSpc>
                <a:spcPct val="170000"/>
              </a:lnSpc>
              <a:buNone/>
            </a:pPr>
            <a:r>
              <a:rPr lang="fa-IR" dirty="0">
                <a:solidFill>
                  <a:prstClr val="black"/>
                </a:solidFill>
                <a:cs typeface="B Yagut" panose="00000400000000000000" pitchFamily="2" charset="-78"/>
              </a:rPr>
              <a:t>مشخصات مدرس:</a:t>
            </a:r>
          </a:p>
          <a:p>
            <a:pPr lvl="0">
              <a:lnSpc>
                <a:spcPct val="170000"/>
              </a:lnSpc>
            </a:pPr>
            <a:r>
              <a:rPr lang="fa-IR" dirty="0">
                <a:solidFill>
                  <a:prstClr val="black"/>
                </a:solidFill>
                <a:cs typeface="B Yagut" panose="00000400000000000000" pitchFamily="2" charset="-78"/>
              </a:rPr>
              <a:t>تصویر پرسنلی مدرس:</a:t>
            </a:r>
          </a:p>
          <a:p>
            <a:pPr marL="0" lvl="0" indent="0">
              <a:lnSpc>
                <a:spcPct val="170000"/>
              </a:lnSpc>
              <a:buNone/>
            </a:pPr>
            <a:endParaRPr lang="fa-IR" dirty="0">
              <a:solidFill>
                <a:prstClr val="black"/>
              </a:solidFill>
              <a:cs typeface="B Yagut" panose="00000400000000000000" pitchFamily="2" charset="-78"/>
            </a:endParaRPr>
          </a:p>
          <a:p>
            <a:pPr lvl="0">
              <a:lnSpc>
                <a:spcPct val="170000"/>
              </a:lnSpc>
            </a:pPr>
            <a:r>
              <a:rPr lang="fa-IR" dirty="0">
                <a:solidFill>
                  <a:prstClr val="black"/>
                </a:solidFill>
                <a:cs typeface="B Yagut" panose="00000400000000000000" pitchFamily="2" charset="-78"/>
              </a:rPr>
              <a:t>نام و نام خانوادگی مدرس: فاطمه ملکی</a:t>
            </a:r>
          </a:p>
          <a:p>
            <a:pPr lvl="0">
              <a:lnSpc>
                <a:spcPct val="170000"/>
              </a:lnSpc>
            </a:pPr>
            <a:r>
              <a:rPr lang="fa-IR" dirty="0">
                <a:solidFill>
                  <a:prstClr val="black"/>
                </a:solidFill>
                <a:cs typeface="B Yagut" panose="00000400000000000000" pitchFamily="2" charset="-78"/>
              </a:rPr>
              <a:t>مدرک تحصیلی: کارشناسی بهداشت عمومی</a:t>
            </a:r>
          </a:p>
          <a:p>
            <a:pPr lvl="0">
              <a:lnSpc>
                <a:spcPct val="170000"/>
              </a:lnSpc>
            </a:pPr>
            <a:r>
              <a:rPr lang="fa-IR" dirty="0">
                <a:solidFill>
                  <a:prstClr val="black"/>
                </a:solidFill>
                <a:cs typeface="B Yagut" panose="00000400000000000000" pitchFamily="2" charset="-78"/>
              </a:rPr>
              <a:t>موقعیت اشتغال سازمانی مدرس: مربی مر کز آموزش بهورزی شهرستان </a:t>
            </a:r>
            <a:r>
              <a:rPr lang="fa-IR" dirty="0" smtClean="0">
                <a:solidFill>
                  <a:prstClr val="black"/>
                </a:solidFill>
                <a:cs typeface="B Yagut" panose="00000400000000000000" pitchFamily="2" charset="-78"/>
              </a:rPr>
              <a:t>ماهنشان،دانشگاه </a:t>
            </a:r>
            <a:r>
              <a:rPr lang="fa-IR" dirty="0">
                <a:solidFill>
                  <a:prstClr val="black"/>
                </a:solidFill>
                <a:cs typeface="B Yagut" panose="00000400000000000000" pitchFamily="2" charset="-78"/>
              </a:rPr>
              <a:t>علوم پزشکی زنجان</a:t>
            </a:r>
          </a:p>
          <a:p>
            <a:endParaRPr lang="fa-IR" b="1" dirty="0"/>
          </a:p>
          <a:p>
            <a:pPr marL="0" indent="0">
              <a:buNone/>
            </a:pPr>
            <a:endParaRPr lang="fa-IR" b="1" dirty="0"/>
          </a:p>
          <a:p>
            <a:pPr marL="0" indent="0">
              <a:buNone/>
            </a:pPr>
            <a:endParaRPr lang="fa-IR" dirty="0"/>
          </a:p>
        </p:txBody>
      </p:sp>
      <p:sp>
        <p:nvSpPr>
          <p:cNvPr id="5" name="Content Placeholder 4"/>
          <p:cNvSpPr>
            <a:spLocks noGrp="1"/>
          </p:cNvSpPr>
          <p:nvPr>
            <p:ph sz="half" idx="2"/>
          </p:nvPr>
        </p:nvSpPr>
        <p:spPr>
          <a:xfrm>
            <a:off x="6172199" y="1825625"/>
            <a:ext cx="5268191" cy="4351338"/>
          </a:xfrm>
        </p:spPr>
        <p:txBody>
          <a:bodyPr>
            <a:normAutofit fontScale="62500" lnSpcReduction="20000"/>
          </a:bodyPr>
          <a:lstStyle/>
          <a:p>
            <a:pPr marL="0" lvl="0" indent="0">
              <a:lnSpc>
                <a:spcPct val="170000"/>
              </a:lnSpc>
              <a:buNone/>
            </a:pPr>
            <a:r>
              <a:rPr lang="fa-IR" dirty="0">
                <a:solidFill>
                  <a:prstClr val="black"/>
                </a:solidFill>
                <a:cs typeface="B Yagut" panose="00000400000000000000" pitchFamily="2" charset="-78"/>
              </a:rPr>
              <a:t>مشخصات بسته آموزشی:</a:t>
            </a:r>
          </a:p>
          <a:p>
            <a:pPr lvl="0">
              <a:lnSpc>
                <a:spcPct val="170000"/>
              </a:lnSpc>
            </a:pPr>
            <a:r>
              <a:rPr lang="fa-IR" dirty="0">
                <a:solidFill>
                  <a:prstClr val="black"/>
                </a:solidFill>
                <a:cs typeface="B Yagut" panose="00000400000000000000" pitchFamily="2" charset="-78"/>
              </a:rPr>
              <a:t>حیطه درس: بهداشت دهان و دندان</a:t>
            </a:r>
          </a:p>
          <a:p>
            <a:pPr lvl="0">
              <a:lnSpc>
                <a:spcPct val="170000"/>
              </a:lnSpc>
            </a:pPr>
            <a:r>
              <a:rPr lang="fa-IR" dirty="0" smtClean="0">
                <a:solidFill>
                  <a:prstClr val="black"/>
                </a:solidFill>
                <a:cs typeface="B Yagut" panose="00000400000000000000" pitchFamily="2" charset="-78"/>
              </a:rPr>
              <a:t>تاریخ:99/2/27</a:t>
            </a:r>
          </a:p>
          <a:p>
            <a:pPr lvl="0">
              <a:lnSpc>
                <a:spcPct val="170000"/>
              </a:lnSpc>
            </a:pPr>
            <a:r>
              <a:rPr lang="fa-IR" dirty="0" smtClean="0">
                <a:solidFill>
                  <a:prstClr val="black"/>
                </a:solidFill>
                <a:cs typeface="B Yagut" panose="00000400000000000000" pitchFamily="2" charset="-78"/>
              </a:rPr>
              <a:t>نوبت </a:t>
            </a:r>
            <a:r>
              <a:rPr lang="fa-IR" dirty="0">
                <a:solidFill>
                  <a:prstClr val="black"/>
                </a:solidFill>
                <a:cs typeface="B Yagut" panose="00000400000000000000" pitchFamily="2" charset="-78"/>
              </a:rPr>
              <a:t>تهیه: 1</a:t>
            </a:r>
          </a:p>
          <a:p>
            <a:pPr lvl="0">
              <a:lnSpc>
                <a:spcPct val="170000"/>
              </a:lnSpc>
            </a:pPr>
            <a:r>
              <a:rPr lang="fa-IR" dirty="0">
                <a:solidFill>
                  <a:prstClr val="black"/>
                </a:solidFill>
                <a:cs typeface="B Yagut" panose="00000400000000000000" pitchFamily="2" charset="-78"/>
              </a:rPr>
              <a:t>نام فایل </a:t>
            </a:r>
            <a:r>
              <a:rPr lang="fa-IR" sz="2400" dirty="0">
                <a:solidFill>
                  <a:prstClr val="black"/>
                </a:solidFill>
                <a:cs typeface="B Yagut" panose="00000400000000000000" pitchFamily="2" charset="-78"/>
              </a:rPr>
              <a:t>: </a:t>
            </a:r>
            <a:endParaRPr lang="fa-IR" sz="2400" dirty="0" smtClean="0">
              <a:solidFill>
                <a:prstClr val="black"/>
              </a:solidFill>
              <a:cs typeface="B Yagut" panose="00000400000000000000" pitchFamily="2" charset="-78"/>
            </a:endParaRPr>
          </a:p>
          <a:p>
            <a:pPr marL="0" lvl="0" indent="0" algn="l">
              <a:lnSpc>
                <a:spcPct val="170000"/>
              </a:lnSpc>
              <a:buNone/>
            </a:pPr>
            <a:r>
              <a:rPr lang="en-US" sz="2900" dirty="0" smtClean="0">
                <a:solidFill>
                  <a:prstClr val="black"/>
                </a:solidFill>
                <a:cs typeface="B Yagut" panose="00000400000000000000" pitchFamily="2" charset="-78"/>
              </a:rPr>
              <a:t>DH-asibha-va-shekastegehaye- dahan-va-dandan-edi2</a:t>
            </a:r>
            <a:endParaRPr lang="fa-IR" sz="3800" dirty="0">
              <a:solidFill>
                <a:prstClr val="black"/>
              </a:solidFill>
              <a:cs typeface="B Yagut" panose="00000400000000000000" pitchFamily="2" charset="-78"/>
            </a:endParaRPr>
          </a:p>
          <a:p>
            <a:pPr marL="0" indent="0">
              <a:buNone/>
            </a:pPr>
            <a:endParaRPr lang="fa-IR" dirty="0"/>
          </a:p>
        </p:txBody>
      </p:sp>
      <p:pic>
        <p:nvPicPr>
          <p:cNvPr id="6" name="Picture 3" descr="F:\عکس\New Folder\1\Untitled-Scanned-01.jpg"/>
          <p:cNvPicPr>
            <a:picLocks noChangeAspect="1" noChangeArrowheads="1"/>
          </p:cNvPicPr>
          <p:nvPr/>
        </p:nvPicPr>
        <p:blipFill>
          <a:blip r:embed="rId5" cstate="print"/>
          <a:srcRect/>
          <a:stretch>
            <a:fillRect/>
          </a:stretch>
        </p:blipFill>
        <p:spPr bwMode="auto">
          <a:xfrm>
            <a:off x="1163822" y="2207054"/>
            <a:ext cx="1060450" cy="1250131"/>
          </a:xfrm>
          <a:prstGeom prst="rect">
            <a:avLst/>
          </a:prstGeom>
          <a:noFill/>
        </p:spPr>
      </p:pic>
      <p:sp>
        <p:nvSpPr>
          <p:cNvPr id="2" name="Slide Number Placeholder 1"/>
          <p:cNvSpPr>
            <a:spLocks noGrp="1"/>
          </p:cNvSpPr>
          <p:nvPr>
            <p:ph type="sldNum" sz="quarter" idx="12"/>
          </p:nvPr>
        </p:nvSpPr>
        <p:spPr/>
        <p:txBody>
          <a:bodyPr/>
          <a:lstStyle/>
          <a:p>
            <a:fld id="{9C39C25F-3F4F-4B53-A1BB-94B3B06BEE8F}" type="slidenum">
              <a:rPr lang="fa-IR" smtClean="0"/>
              <a:pPr/>
              <a:t>2</a:t>
            </a:fld>
            <a:endParaRPr lang="fa-IR"/>
          </a:p>
        </p:txBody>
      </p:sp>
      <p:pic>
        <p:nvPicPr>
          <p:cNvPr id="7" name="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10966361" y="5650283"/>
            <a:ext cx="609600" cy="609600"/>
          </a:xfrm>
          <a:prstGeom prst="rect">
            <a:avLst/>
          </a:prstGeom>
        </p:spPr>
      </p:pic>
    </p:spTree>
    <p:extLst>
      <p:ext uri="{BB962C8B-B14F-4D97-AF65-F5344CB8AC3E}">
        <p14:creationId xmlns:p14="http://schemas.microsoft.com/office/powerpoint/2010/main" val="315137111"/>
      </p:ext>
    </p:extLst>
  </p:cSld>
  <p:clrMapOvr>
    <a:masterClrMapping/>
  </p:clrMapOvr>
  <mc:AlternateContent xmlns:mc="http://schemas.openxmlformats.org/markup-compatibility/2006" xmlns:p14="http://schemas.microsoft.com/office/powerpoint/2010/main">
    <mc:Choice Requires="p14">
      <p:transition spd="slow" p14:dur="2000" advTm="12457"/>
    </mc:Choice>
    <mc:Fallback xmlns="">
      <p:transition spd="slow" advTm="124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42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extLst mod="1">
    <p:ext uri="{E180D4A7-C9FB-4DFB-919C-405C955672EB}">
      <p14:showEvtLst xmlns:p14="http://schemas.microsoft.com/office/powerpoint/2010/main">
        <p14:playEvt time="1" objId="7"/>
        <p14:stopEvt time="12454" objId="7"/>
      </p14:showEvtLst>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anose="00000400000000000000" pitchFamily="2" charset="-78"/>
              </a:rPr>
              <a:t>اهداف آموزشی:</a:t>
            </a:r>
            <a:endParaRPr lang="fa-IR" sz="4000" dirty="0">
              <a:cs typeface="B Yagut" panose="00000400000000000000" pitchFamily="2" charset="-78"/>
            </a:endParaRPr>
          </a:p>
        </p:txBody>
      </p:sp>
      <p:sp>
        <p:nvSpPr>
          <p:cNvPr id="3" name="Content Placeholder 2"/>
          <p:cNvSpPr>
            <a:spLocks noGrp="1"/>
          </p:cNvSpPr>
          <p:nvPr>
            <p:ph idx="1"/>
          </p:nvPr>
        </p:nvSpPr>
        <p:spPr/>
        <p:txBody>
          <a:bodyPr>
            <a:normAutofit fontScale="92500" lnSpcReduction="20000"/>
          </a:bodyPr>
          <a:lstStyle/>
          <a:p>
            <a:pPr marL="0" indent="0">
              <a:lnSpc>
                <a:spcPct val="150000"/>
              </a:lnSpc>
              <a:buNone/>
            </a:pPr>
            <a:r>
              <a:rPr lang="fa-IR" sz="3000" dirty="0" smtClean="0">
                <a:cs typeface="B Yagut" panose="00000400000000000000" pitchFamily="2" charset="-78"/>
              </a:rPr>
              <a:t>پس از پایان این جلسه انتظار می رود فراگیر بتواند:</a:t>
            </a:r>
          </a:p>
          <a:p>
            <a:pPr>
              <a:lnSpc>
                <a:spcPct val="150000"/>
              </a:lnSpc>
              <a:buFont typeface="Wingdings" panose="05000000000000000000" pitchFamily="2" charset="2"/>
              <a:buChar char="Ø"/>
            </a:pPr>
            <a:r>
              <a:rPr lang="fa-IR" sz="2500" dirty="0" smtClean="0">
                <a:cs typeface="B Yagut" panose="00000400000000000000" pitchFamily="2" charset="-78"/>
              </a:rPr>
              <a:t>عوامل مؤثر در آسیب دیدگی فک و دندان را ذکر نماید.</a:t>
            </a:r>
          </a:p>
          <a:p>
            <a:pPr>
              <a:lnSpc>
                <a:spcPct val="150000"/>
              </a:lnSpc>
              <a:buFont typeface="Wingdings" panose="05000000000000000000" pitchFamily="2" charset="2"/>
              <a:buChar char="Ø"/>
            </a:pPr>
            <a:r>
              <a:rPr lang="fa-IR" sz="2500" dirty="0" smtClean="0">
                <a:cs typeface="B Yagut" panose="00000400000000000000" pitchFamily="2" charset="-78"/>
              </a:rPr>
              <a:t>موارد ارجاع در آسیب دیدگی فک و دندان را بیان نماید.</a:t>
            </a:r>
          </a:p>
          <a:p>
            <a:pPr>
              <a:lnSpc>
                <a:spcPct val="150000"/>
              </a:lnSpc>
              <a:buFont typeface="Wingdings" panose="05000000000000000000" pitchFamily="2" charset="2"/>
              <a:buChar char="Ø"/>
            </a:pPr>
            <a:r>
              <a:rPr lang="fa-IR" sz="2500" dirty="0" smtClean="0">
                <a:cs typeface="B Yagut" panose="00000400000000000000" pitchFamily="2" charset="-78"/>
              </a:rPr>
              <a:t>اقدامات لازم دربیرون افتادن دندان شیری از دهان را توضیح دهد.</a:t>
            </a:r>
          </a:p>
          <a:p>
            <a:pPr>
              <a:lnSpc>
                <a:spcPct val="150000"/>
              </a:lnSpc>
              <a:buFont typeface="Wingdings" panose="05000000000000000000" pitchFamily="2" charset="2"/>
              <a:buChar char="Ø"/>
            </a:pPr>
            <a:r>
              <a:rPr lang="fa-IR" sz="2500" dirty="0" smtClean="0">
                <a:cs typeface="B Yagut" panose="00000400000000000000" pitchFamily="2" charset="-78"/>
              </a:rPr>
              <a:t>اقدامات لازم دربیرون افتادن دندان دائمی از دهان را توضیح دهد.</a:t>
            </a:r>
          </a:p>
          <a:p>
            <a:pPr>
              <a:lnSpc>
                <a:spcPct val="150000"/>
              </a:lnSpc>
              <a:buFont typeface="Wingdings" panose="05000000000000000000" pitchFamily="2" charset="2"/>
              <a:buChar char="Ø"/>
            </a:pPr>
            <a:r>
              <a:rPr lang="fa-IR" sz="2500" dirty="0" smtClean="0">
                <a:cs typeface="B Yagut" panose="00000400000000000000" pitchFamily="2" charset="-78"/>
              </a:rPr>
              <a:t>علائم شکستگی فک و اقدامات اولیه در آن را بیان نماید.</a:t>
            </a:r>
          </a:p>
          <a:p>
            <a:pPr>
              <a:lnSpc>
                <a:spcPct val="150000"/>
              </a:lnSpc>
              <a:buFont typeface="Wingdings" panose="05000000000000000000" pitchFamily="2" charset="2"/>
              <a:buChar char="Ø"/>
            </a:pPr>
            <a:r>
              <a:rPr lang="fa-IR" sz="2500" dirty="0" smtClean="0">
                <a:cs typeface="B Yagut" panose="00000400000000000000" pitchFamily="2" charset="-78"/>
              </a:rPr>
              <a:t>علائم دررفتگی فک و اقدامات اولیه در آن را بیان نماید.</a:t>
            </a:r>
          </a:p>
          <a:p>
            <a:pPr marL="0" indent="0">
              <a:buNone/>
            </a:pPr>
            <a:endParaRPr lang="fa-IR" b="1" dirty="0" smtClean="0">
              <a:cs typeface="B Yagut" panose="00000400000000000000" pitchFamily="2" charset="-78"/>
            </a:endParaRPr>
          </a:p>
          <a:p>
            <a:pPr marL="0" indent="0">
              <a:buNone/>
            </a:pPr>
            <a:endParaRPr lang="fa-IR" b="1" dirty="0" smtClean="0">
              <a:cs typeface="B Yagut" panose="00000400000000000000" pitchFamily="2" charset="-78"/>
            </a:endParaRPr>
          </a:p>
          <a:p>
            <a:pPr marL="0" indent="0">
              <a:buNone/>
            </a:pPr>
            <a:endParaRPr lang="fa-IR" b="1" dirty="0">
              <a:cs typeface="B Yagut" panose="00000400000000000000" pitchFamily="2" charset="-78"/>
            </a:endParaRPr>
          </a:p>
          <a:p>
            <a:pPr marL="0" indent="0">
              <a:buNone/>
            </a:pPr>
            <a:endParaRPr lang="fa-IR" b="1" dirty="0">
              <a:cs typeface="B Yagut" panose="00000400000000000000" pitchFamily="2" charset="-78"/>
            </a:endParaRPr>
          </a:p>
          <a:p>
            <a:pPr marL="0" indent="0">
              <a:buNone/>
            </a:pPr>
            <a:endParaRPr lang="fa-IR" b="1" dirty="0" smtClean="0">
              <a:cs typeface="B Yagut" panose="00000400000000000000" pitchFamily="2" charset="-78"/>
            </a:endParaRPr>
          </a:p>
          <a:p>
            <a:pPr marL="0" indent="0">
              <a:buNone/>
            </a:pPr>
            <a:endParaRPr lang="fa-IR" b="1" dirty="0">
              <a:cs typeface="B Yagut" panose="00000400000000000000" pitchFamily="2" charset="-78"/>
            </a:endParaRPr>
          </a:p>
          <a:p>
            <a:pPr marL="0" indent="0">
              <a:buNone/>
            </a:pPr>
            <a:endParaRPr lang="fa-IR" dirty="0"/>
          </a:p>
        </p:txBody>
      </p:sp>
      <p:sp>
        <p:nvSpPr>
          <p:cNvPr id="4" name="Slide Number Placeholder 3"/>
          <p:cNvSpPr>
            <a:spLocks noGrp="1"/>
          </p:cNvSpPr>
          <p:nvPr>
            <p:ph type="sldNum" sz="quarter" idx="12"/>
          </p:nvPr>
        </p:nvSpPr>
        <p:spPr/>
        <p:txBody>
          <a:bodyPr/>
          <a:lstStyle/>
          <a:p>
            <a:fld id="{9C39C25F-3F4F-4B53-A1BB-94B3B06BEE8F}" type="slidenum">
              <a:rPr lang="fa-IR" smtClean="0"/>
              <a:pPr/>
              <a:t>3</a:t>
            </a:fld>
            <a:endParaRPr lang="fa-IR"/>
          </a:p>
        </p:txBody>
      </p:sp>
      <p:pic>
        <p:nvPicPr>
          <p:cNvPr id="5" name="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353800" y="5961857"/>
            <a:ext cx="609600" cy="609600"/>
          </a:xfrm>
          <a:prstGeom prst="rect">
            <a:avLst/>
          </a:prstGeom>
        </p:spPr>
      </p:pic>
    </p:spTree>
    <p:extLst>
      <p:ext uri="{BB962C8B-B14F-4D97-AF65-F5344CB8AC3E}">
        <p14:creationId xmlns:p14="http://schemas.microsoft.com/office/powerpoint/2010/main" val="1745822418"/>
      </p:ext>
    </p:extLst>
  </p:cSld>
  <p:clrMapOvr>
    <a:masterClrMapping/>
  </p:clrMapOvr>
  <mc:AlternateContent xmlns:mc="http://schemas.openxmlformats.org/markup-compatibility/2006" xmlns:p14="http://schemas.microsoft.com/office/powerpoint/2010/main">
    <mc:Choice Requires="p14">
      <p:transition spd="slow" p14:dur="2000" advTm="42474"/>
    </mc:Choice>
    <mc:Fallback xmlns="">
      <p:transition spd="slow" advTm="424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79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10" objId="5"/>
        <p14:stopEvt time="39842" objId="5"/>
      </p14:showEvt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a:cs typeface="B Yagut" panose="00000400000000000000" pitchFamily="2" charset="-78"/>
              </a:rPr>
              <a:t>فهرست </a:t>
            </a:r>
            <a:r>
              <a:rPr lang="fa-IR" sz="4000" dirty="0" smtClean="0">
                <a:cs typeface="B Yagut" panose="00000400000000000000" pitchFamily="2" charset="-78"/>
              </a:rPr>
              <a:t>عناوین:</a:t>
            </a:r>
            <a:endParaRPr lang="fa-IR" sz="4000" dirty="0"/>
          </a:p>
        </p:txBody>
      </p:sp>
      <p:sp>
        <p:nvSpPr>
          <p:cNvPr id="3" name="Content Placeholder 2"/>
          <p:cNvSpPr>
            <a:spLocks noGrp="1"/>
          </p:cNvSpPr>
          <p:nvPr>
            <p:ph idx="1"/>
          </p:nvPr>
        </p:nvSpPr>
        <p:spPr>
          <a:xfrm>
            <a:off x="838200" y="1558344"/>
            <a:ext cx="10515600" cy="4868213"/>
          </a:xfrm>
        </p:spPr>
        <p:txBody>
          <a:bodyPr>
            <a:noAutofit/>
          </a:bodyPr>
          <a:lstStyle/>
          <a:p>
            <a:pPr>
              <a:lnSpc>
                <a:spcPct val="150000"/>
              </a:lnSpc>
              <a:buFont typeface="Wingdings" panose="05000000000000000000" pitchFamily="2" charset="2"/>
              <a:buChar char="Ø"/>
            </a:pPr>
            <a:r>
              <a:rPr lang="fa-IR" sz="2500" dirty="0" smtClean="0">
                <a:cs typeface="B Yagut" panose="00000400000000000000" pitchFamily="2" charset="-78"/>
              </a:rPr>
              <a:t>مقدمه</a:t>
            </a:r>
          </a:p>
          <a:p>
            <a:pPr>
              <a:lnSpc>
                <a:spcPct val="150000"/>
              </a:lnSpc>
              <a:buFont typeface="Wingdings" panose="05000000000000000000" pitchFamily="2" charset="2"/>
              <a:buChar char="Ø"/>
            </a:pPr>
            <a:r>
              <a:rPr lang="fa-IR" sz="2500" dirty="0">
                <a:cs typeface="B Yagut" panose="00000400000000000000" pitchFamily="2" charset="-78"/>
              </a:rPr>
              <a:t>عوامل مؤثر در آسیب دیدگی فک و دندان </a:t>
            </a:r>
          </a:p>
          <a:p>
            <a:pPr>
              <a:lnSpc>
                <a:spcPct val="150000"/>
              </a:lnSpc>
              <a:buFont typeface="Wingdings" panose="05000000000000000000" pitchFamily="2" charset="2"/>
              <a:buChar char="Ø"/>
            </a:pPr>
            <a:r>
              <a:rPr lang="fa-IR" sz="2500" dirty="0">
                <a:cs typeface="B Yagut" panose="00000400000000000000" pitchFamily="2" charset="-78"/>
              </a:rPr>
              <a:t>موارد ارجاع در آسیب دیدگی فک و دندان </a:t>
            </a:r>
          </a:p>
          <a:p>
            <a:pPr>
              <a:lnSpc>
                <a:spcPct val="150000"/>
              </a:lnSpc>
              <a:buFont typeface="Wingdings" panose="05000000000000000000" pitchFamily="2" charset="2"/>
              <a:buChar char="Ø"/>
            </a:pPr>
            <a:r>
              <a:rPr lang="fa-IR" sz="2500" dirty="0">
                <a:cs typeface="B Yagut" panose="00000400000000000000" pitchFamily="2" charset="-78"/>
              </a:rPr>
              <a:t>اقدامات لازم دربیرون افتادن دندان شیری از دهان </a:t>
            </a:r>
          </a:p>
          <a:p>
            <a:pPr>
              <a:lnSpc>
                <a:spcPct val="150000"/>
              </a:lnSpc>
              <a:buFont typeface="Wingdings" panose="05000000000000000000" pitchFamily="2" charset="2"/>
              <a:buChar char="Ø"/>
            </a:pPr>
            <a:r>
              <a:rPr lang="fa-IR" sz="2500" dirty="0">
                <a:cs typeface="B Yagut" panose="00000400000000000000" pitchFamily="2" charset="-78"/>
              </a:rPr>
              <a:t>اقدامات لازم دربیرون افتادن دندان دائمی از دهان </a:t>
            </a:r>
          </a:p>
          <a:p>
            <a:pPr>
              <a:lnSpc>
                <a:spcPct val="150000"/>
              </a:lnSpc>
              <a:buFont typeface="Wingdings" panose="05000000000000000000" pitchFamily="2" charset="2"/>
              <a:buChar char="Ø"/>
            </a:pPr>
            <a:r>
              <a:rPr lang="fa-IR" sz="2500" dirty="0">
                <a:cs typeface="B Yagut" panose="00000400000000000000" pitchFamily="2" charset="-78"/>
              </a:rPr>
              <a:t>علائم شکستگی فک و اقدامات اولیه در آن </a:t>
            </a:r>
          </a:p>
          <a:p>
            <a:pPr>
              <a:lnSpc>
                <a:spcPct val="150000"/>
              </a:lnSpc>
              <a:buFont typeface="Wingdings" panose="05000000000000000000" pitchFamily="2" charset="2"/>
              <a:buChar char="Ø"/>
            </a:pPr>
            <a:r>
              <a:rPr lang="fa-IR" sz="2500" dirty="0">
                <a:cs typeface="B Yagut" panose="00000400000000000000" pitchFamily="2" charset="-78"/>
              </a:rPr>
              <a:t>علائم دررفتگی فک و اقدامات اولیه در آن </a:t>
            </a:r>
          </a:p>
        </p:txBody>
      </p:sp>
      <p:sp>
        <p:nvSpPr>
          <p:cNvPr id="4" name="Slide Number Placeholder 3"/>
          <p:cNvSpPr>
            <a:spLocks noGrp="1"/>
          </p:cNvSpPr>
          <p:nvPr>
            <p:ph type="sldNum" sz="quarter" idx="12"/>
          </p:nvPr>
        </p:nvSpPr>
        <p:spPr/>
        <p:txBody>
          <a:bodyPr/>
          <a:lstStyle/>
          <a:p>
            <a:fld id="{9C39C25F-3F4F-4B53-A1BB-94B3B06BEE8F}" type="slidenum">
              <a:rPr lang="fa-IR" smtClean="0"/>
              <a:pPr/>
              <a:t>4</a:t>
            </a:fld>
            <a:endParaRPr lang="fa-IR"/>
          </a:p>
        </p:txBody>
      </p:sp>
      <p:pic>
        <p:nvPicPr>
          <p:cNvPr id="5" name="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353800" y="5964416"/>
            <a:ext cx="609600" cy="609600"/>
          </a:xfrm>
          <a:prstGeom prst="rect">
            <a:avLst/>
          </a:prstGeom>
        </p:spPr>
      </p:pic>
    </p:spTree>
    <p:extLst>
      <p:ext uri="{BB962C8B-B14F-4D97-AF65-F5344CB8AC3E}">
        <p14:creationId xmlns:p14="http://schemas.microsoft.com/office/powerpoint/2010/main" val="2021144890"/>
      </p:ext>
    </p:extLst>
  </p:cSld>
  <p:clrMapOvr>
    <a:masterClrMapping/>
  </p:clrMapOvr>
  <mc:AlternateContent xmlns:mc="http://schemas.openxmlformats.org/markup-compatibility/2006" xmlns:p14="http://schemas.microsoft.com/office/powerpoint/2010/main">
    <mc:Choice Requires="p14">
      <p:transition spd="slow" p14:dur="2000" advTm="38934"/>
    </mc:Choice>
    <mc:Fallback xmlns="">
      <p:transition spd="slow" advTm="389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24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0" objId="5"/>
        <p14:stopEvt time="38934" objId="5"/>
      </p14:showEvt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anose="00000400000000000000" pitchFamily="2" charset="-78"/>
              </a:rPr>
              <a:t>مقدمه</a:t>
            </a:r>
            <a:endParaRPr lang="fa-IR" sz="4000" dirty="0">
              <a:cs typeface="B Yagut" panose="00000400000000000000" pitchFamily="2" charset="-78"/>
            </a:endParaRPr>
          </a:p>
        </p:txBody>
      </p:sp>
      <p:sp>
        <p:nvSpPr>
          <p:cNvPr id="3" name="Content Placeholder 2"/>
          <p:cNvSpPr>
            <a:spLocks noGrp="1"/>
          </p:cNvSpPr>
          <p:nvPr>
            <p:ph idx="1"/>
          </p:nvPr>
        </p:nvSpPr>
        <p:spPr/>
        <p:txBody>
          <a:bodyPr>
            <a:normAutofit fontScale="85000" lnSpcReduction="10000"/>
          </a:bodyPr>
          <a:lstStyle/>
          <a:p>
            <a:pPr marL="0" indent="0">
              <a:lnSpc>
                <a:spcPct val="150000"/>
              </a:lnSpc>
              <a:buNone/>
            </a:pPr>
            <a:r>
              <a:rPr lang="fa-IR" dirty="0" smtClean="0">
                <a:cs typeface="B Yagut"/>
              </a:rPr>
              <a:t>د</a:t>
            </a:r>
            <a:r>
              <a:rPr lang="fa-IR" dirty="0" smtClean="0">
                <a:latin typeface="Bradley Hand ITC" pitchFamily="66" charset="0"/>
                <a:cs typeface="B Yagut"/>
              </a:rPr>
              <a:t>ندان </a:t>
            </a:r>
            <a:r>
              <a:rPr lang="fa-IR" smtClean="0">
                <a:latin typeface="Bradley Hand ITC" pitchFamily="66" charset="0"/>
                <a:cs typeface="B Yagut"/>
              </a:rPr>
              <a:t>ها همیشه </a:t>
            </a:r>
            <a:r>
              <a:rPr lang="fa-IR" dirty="0" smtClean="0">
                <a:latin typeface="Bradley Hand ITC" pitchFamily="66" charset="0"/>
                <a:cs typeface="B Yagut"/>
              </a:rPr>
              <a:t>در معرض خطر آسیب و شکستگی قرار دارند،گاه به خاطر یک ضربه ی ناگهانی ناشی از تصادف یا حتی به خاطر جویدن جسم سختی ممکن است گوشه ای از دندان شکسته شود یا به طور کامل از دهان می افتد. این بدان معنا نیست که حتماً دندان شکسته شده را باید کشید یا دندان افتاده را دور انداخت، بلکه می توان آن را ترمیم و درست نمود. ضربه به علل متفاوت ميتواند سبب شكستگي قسمتي از تاج دندان، ریشه و حتي استخوان فك شود.در بعضي موارد در اثر ضربه، دندان از دهان خارج شده و یا برعكس در فك فرو مي رود. </a:t>
            </a:r>
          </a:p>
          <a:p>
            <a:pPr marL="0" indent="0">
              <a:lnSpc>
                <a:spcPct val="150000"/>
              </a:lnSpc>
              <a:buNone/>
            </a:pPr>
            <a:r>
              <a:rPr lang="fa-IR" dirty="0" smtClean="0">
                <a:latin typeface="Bradley Hand ITC" pitchFamily="66" charset="0"/>
                <a:cs typeface="B Yagut"/>
              </a:rPr>
              <a:t>در این مبحث سعی داریم به علت های شکستگی و آسیب های  دهان و دندان و اقدامات لازم  در این خصوص بپردازیم.</a:t>
            </a:r>
          </a:p>
          <a:p>
            <a:pPr marL="0" indent="0">
              <a:lnSpc>
                <a:spcPct val="150000"/>
              </a:lnSpc>
              <a:buNone/>
            </a:pPr>
            <a:endParaRPr lang="fa-IR" dirty="0">
              <a:cs typeface="B Yagut" panose="00000400000000000000" pitchFamily="2" charset="-78"/>
            </a:endParaRPr>
          </a:p>
        </p:txBody>
      </p:sp>
      <p:sp>
        <p:nvSpPr>
          <p:cNvPr id="4" name="Slide Number Placeholder 3"/>
          <p:cNvSpPr>
            <a:spLocks noGrp="1"/>
          </p:cNvSpPr>
          <p:nvPr>
            <p:ph type="sldNum" sz="quarter" idx="12"/>
          </p:nvPr>
        </p:nvSpPr>
        <p:spPr/>
        <p:txBody>
          <a:bodyPr/>
          <a:lstStyle/>
          <a:p>
            <a:fld id="{9C39C25F-3F4F-4B53-A1BB-94B3B06BEE8F}" type="slidenum">
              <a:rPr lang="fa-IR" smtClean="0"/>
              <a:pPr/>
              <a:t>5</a:t>
            </a:fld>
            <a:endParaRPr lang="fa-IR"/>
          </a:p>
        </p:txBody>
      </p:sp>
      <p:pic>
        <p:nvPicPr>
          <p:cNvPr id="5" name="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0942750" y="5929312"/>
            <a:ext cx="609600" cy="609600"/>
          </a:xfrm>
          <a:prstGeom prst="rect">
            <a:avLst/>
          </a:prstGeom>
        </p:spPr>
      </p:pic>
    </p:spTree>
    <p:extLst>
      <p:ext uri="{BB962C8B-B14F-4D97-AF65-F5344CB8AC3E}">
        <p14:creationId xmlns:p14="http://schemas.microsoft.com/office/powerpoint/2010/main" val="3229687651"/>
      </p:ext>
    </p:extLst>
  </p:cSld>
  <p:clrMapOvr>
    <a:masterClrMapping/>
  </p:clrMapOvr>
  <mc:AlternateContent xmlns:mc="http://schemas.openxmlformats.org/markup-compatibility/2006" xmlns:p14="http://schemas.microsoft.com/office/powerpoint/2010/main">
    <mc:Choice Requires="p14">
      <p:transition spd="slow" p14:dur="2000" advTm="54654"/>
    </mc:Choice>
    <mc:Fallback xmlns="">
      <p:transition spd="slow" advTm="546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484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9" objId="5"/>
        <p14:stopEvt time="54654" objId="5"/>
      </p14:showEvt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1393687504"/>
              </p:ext>
            </p:extLst>
          </p:nvPr>
        </p:nvGraphicFramePr>
        <p:xfrm>
          <a:off x="824247" y="1043190"/>
          <a:ext cx="10206507" cy="484245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Slide Number Placeholder 1"/>
          <p:cNvSpPr>
            <a:spLocks noGrp="1"/>
          </p:cNvSpPr>
          <p:nvPr>
            <p:ph type="sldNum" sz="quarter" idx="12"/>
          </p:nvPr>
        </p:nvSpPr>
        <p:spPr/>
        <p:txBody>
          <a:bodyPr/>
          <a:lstStyle/>
          <a:p>
            <a:fld id="{9C39C25F-3F4F-4B53-A1BB-94B3B06BEE8F}" type="slidenum">
              <a:rPr lang="fa-IR" smtClean="0"/>
              <a:pPr/>
              <a:t>6</a:t>
            </a:fld>
            <a:endParaRPr lang="fa-IR"/>
          </a:p>
        </p:txBody>
      </p:sp>
      <p:pic>
        <p:nvPicPr>
          <p:cNvPr id="3" name="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cstate="print"/>
          <a:stretch>
            <a:fillRect/>
          </a:stretch>
        </p:blipFill>
        <p:spPr>
          <a:xfrm>
            <a:off x="10916992" y="5885646"/>
            <a:ext cx="609600" cy="609600"/>
          </a:xfrm>
          <a:prstGeom prst="rect">
            <a:avLst/>
          </a:prstGeom>
        </p:spPr>
      </p:pic>
    </p:spTree>
    <p:extLst>
      <p:ext uri="{BB962C8B-B14F-4D97-AF65-F5344CB8AC3E}">
        <p14:creationId xmlns:p14="http://schemas.microsoft.com/office/powerpoint/2010/main" val="812993874"/>
      </p:ext>
    </p:extLst>
  </p:cSld>
  <p:clrMapOvr>
    <a:masterClrMapping/>
  </p:clrMapOvr>
  <mc:AlternateContent xmlns:mc="http://schemas.openxmlformats.org/markup-compatibility/2006" xmlns:p14="http://schemas.microsoft.com/office/powerpoint/2010/main">
    <mc:Choice Requires="p14">
      <p:transition spd="slow" p14:dur="2000" advTm="45491"/>
    </mc:Choice>
    <mc:Fallback xmlns="">
      <p:transition spd="slow" advTm="454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388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p:ext uri="{E180D4A7-C9FB-4DFB-919C-405C955672EB}">
      <p14:showEvtLst xmlns:p14="http://schemas.microsoft.com/office/powerpoint/2010/main">
        <p14:playEvt time="10" objId="3"/>
        <p14:stopEvt time="43917" objId="3"/>
      </p14:showEvt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anose="00000400000000000000" pitchFamily="2" charset="-78"/>
              </a:rPr>
              <a:t>موارد نیازمند ارجاع</a:t>
            </a:r>
            <a:endParaRPr lang="fa-IR" sz="4000" dirty="0">
              <a:cs typeface="B Yagut" panose="00000400000000000000" pitchFamily="2" charset="-78"/>
            </a:endParaRPr>
          </a:p>
        </p:txBody>
      </p:sp>
      <p:sp>
        <p:nvSpPr>
          <p:cNvPr id="3" name="Content Placeholder 2"/>
          <p:cNvSpPr>
            <a:spLocks noGrp="1"/>
          </p:cNvSpPr>
          <p:nvPr>
            <p:ph idx="1"/>
          </p:nvPr>
        </p:nvSpPr>
        <p:spPr>
          <a:xfrm>
            <a:off x="838200" y="1825624"/>
            <a:ext cx="10515600" cy="4729722"/>
          </a:xfrm>
        </p:spPr>
        <p:txBody>
          <a:bodyPr>
            <a:normAutofit/>
          </a:bodyPr>
          <a:lstStyle/>
          <a:p>
            <a:pPr>
              <a:lnSpc>
                <a:spcPct val="160000"/>
              </a:lnSpc>
              <a:buFont typeface="Wingdings" panose="05000000000000000000" pitchFamily="2" charset="2"/>
              <a:buChar char="Ø"/>
            </a:pPr>
            <a:r>
              <a:rPr lang="fa-IR" sz="2500" dirty="0">
                <a:cs typeface="B Yagut" panose="00000400000000000000" pitchFamily="2" charset="-78"/>
              </a:rPr>
              <a:t>شكستگي دندان </a:t>
            </a:r>
            <a:r>
              <a:rPr lang="fa-IR" sz="2500" dirty="0" smtClean="0">
                <a:cs typeface="B Yagut" panose="00000400000000000000" pitchFamily="2" charset="-78"/>
              </a:rPr>
              <a:t> یا خونریزي </a:t>
            </a:r>
            <a:r>
              <a:rPr lang="fa-IR" sz="2500" dirty="0">
                <a:cs typeface="B Yagut" panose="00000400000000000000" pitchFamily="2" charset="-78"/>
              </a:rPr>
              <a:t>در قسمت </a:t>
            </a:r>
            <a:r>
              <a:rPr lang="fa-IR" sz="2500" dirty="0" smtClean="0">
                <a:cs typeface="B Yagut" panose="00000400000000000000" pitchFamily="2" charset="-78"/>
              </a:rPr>
              <a:t>شكستگي</a:t>
            </a:r>
            <a:endParaRPr lang="fa-IR" sz="2500" dirty="0">
              <a:cs typeface="B Yagut" panose="00000400000000000000" pitchFamily="2" charset="-78"/>
            </a:endParaRPr>
          </a:p>
          <a:p>
            <a:pPr>
              <a:lnSpc>
                <a:spcPct val="160000"/>
              </a:lnSpc>
              <a:buFont typeface="Wingdings" panose="05000000000000000000" pitchFamily="2" charset="2"/>
              <a:buChar char="Ø"/>
            </a:pPr>
            <a:r>
              <a:rPr lang="fa-IR" sz="2500" dirty="0">
                <a:cs typeface="B Yagut" panose="00000400000000000000" pitchFamily="2" charset="-78"/>
              </a:rPr>
              <a:t>لقي </a:t>
            </a:r>
            <a:r>
              <a:rPr lang="fa-IR" sz="2500" dirty="0" smtClean="0">
                <a:cs typeface="B Yagut" panose="00000400000000000000" pitchFamily="2" charset="-78"/>
              </a:rPr>
              <a:t>دندان</a:t>
            </a:r>
            <a:endParaRPr lang="fa-IR" sz="2500" dirty="0">
              <a:cs typeface="B Yagut" panose="00000400000000000000" pitchFamily="2" charset="-78"/>
            </a:endParaRPr>
          </a:p>
          <a:p>
            <a:pPr>
              <a:lnSpc>
                <a:spcPct val="160000"/>
              </a:lnSpc>
              <a:buFont typeface="Wingdings" panose="05000000000000000000" pitchFamily="2" charset="2"/>
              <a:buChar char="Ø"/>
            </a:pPr>
            <a:r>
              <a:rPr lang="fa-IR" sz="2500" dirty="0">
                <a:cs typeface="B Yagut" panose="00000400000000000000" pitchFamily="2" charset="-78"/>
              </a:rPr>
              <a:t>پارگي، له شدگي یا خونریزي لثه </a:t>
            </a:r>
          </a:p>
          <a:p>
            <a:pPr>
              <a:lnSpc>
                <a:spcPct val="160000"/>
              </a:lnSpc>
              <a:buFont typeface="Wingdings" panose="05000000000000000000" pitchFamily="2" charset="2"/>
              <a:buChar char="Ø"/>
            </a:pPr>
            <a:r>
              <a:rPr lang="fa-IR" sz="2500" dirty="0">
                <a:cs typeface="B Yagut" panose="00000400000000000000" pitchFamily="2" charset="-78"/>
              </a:rPr>
              <a:t>كبودي دهان </a:t>
            </a:r>
          </a:p>
          <a:p>
            <a:pPr>
              <a:lnSpc>
                <a:spcPct val="160000"/>
              </a:lnSpc>
              <a:buFont typeface="Wingdings" panose="05000000000000000000" pitchFamily="2" charset="2"/>
              <a:buChar char="Ø"/>
            </a:pPr>
            <a:r>
              <a:rPr lang="fa-IR" sz="2500" dirty="0">
                <a:cs typeface="B Yagut" panose="00000400000000000000" pitchFamily="2" charset="-78"/>
              </a:rPr>
              <a:t>بهم خوردن ردیف </a:t>
            </a:r>
            <a:r>
              <a:rPr lang="fa-IR" sz="2500" dirty="0" smtClean="0">
                <a:cs typeface="B Yagut" panose="00000400000000000000" pitchFamily="2" charset="-78"/>
              </a:rPr>
              <a:t>دندان ها</a:t>
            </a:r>
            <a:endParaRPr lang="fa-IR" sz="2500" dirty="0">
              <a:cs typeface="B Yagut" panose="00000400000000000000" pitchFamily="2" charset="-78"/>
            </a:endParaRPr>
          </a:p>
          <a:p>
            <a:pPr>
              <a:lnSpc>
                <a:spcPct val="160000"/>
              </a:lnSpc>
              <a:buFont typeface="Wingdings" panose="05000000000000000000" pitchFamily="2" charset="2"/>
              <a:buChar char="Ø"/>
            </a:pPr>
            <a:r>
              <a:rPr lang="fa-IR" sz="2500" dirty="0">
                <a:cs typeface="B Yagut" panose="00000400000000000000" pitchFamily="2" charset="-78"/>
              </a:rPr>
              <a:t>فرو رفتگي یا بيرون زدگي دندان از محل خود  </a:t>
            </a:r>
            <a:r>
              <a:rPr lang="fa-IR" sz="2500" dirty="0" smtClean="0">
                <a:cs typeface="B Yagut" panose="00000400000000000000" pitchFamily="2" charset="-78"/>
              </a:rPr>
              <a:t>یا بيرون </a:t>
            </a:r>
            <a:r>
              <a:rPr lang="fa-IR" sz="2500" dirty="0">
                <a:cs typeface="B Yagut" panose="00000400000000000000" pitchFamily="2" charset="-78"/>
              </a:rPr>
              <a:t>افتادن دندان از دهان</a:t>
            </a:r>
          </a:p>
        </p:txBody>
      </p:sp>
      <p:sp>
        <p:nvSpPr>
          <p:cNvPr id="4" name="Slide Number Placeholder 3"/>
          <p:cNvSpPr>
            <a:spLocks noGrp="1"/>
          </p:cNvSpPr>
          <p:nvPr>
            <p:ph type="sldNum" sz="quarter" idx="12"/>
          </p:nvPr>
        </p:nvSpPr>
        <p:spPr/>
        <p:txBody>
          <a:bodyPr/>
          <a:lstStyle/>
          <a:p>
            <a:fld id="{9C39C25F-3F4F-4B53-A1BB-94B3B06BEE8F}" type="slidenum">
              <a:rPr lang="fa-IR" smtClean="0"/>
              <a:pPr/>
              <a:t>7</a:t>
            </a:fld>
            <a:endParaRPr lang="fa-IR"/>
          </a:p>
        </p:txBody>
      </p:sp>
      <p:pic>
        <p:nvPicPr>
          <p:cNvPr id="5" name="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049000" y="5929312"/>
            <a:ext cx="609600" cy="609600"/>
          </a:xfrm>
          <a:prstGeom prst="rect">
            <a:avLst/>
          </a:prstGeom>
        </p:spPr>
      </p:pic>
    </p:spTree>
    <p:extLst>
      <p:ext uri="{BB962C8B-B14F-4D97-AF65-F5344CB8AC3E}">
        <p14:creationId xmlns:p14="http://schemas.microsoft.com/office/powerpoint/2010/main" val="282437980"/>
      </p:ext>
    </p:extLst>
  </p:cSld>
  <p:clrMapOvr>
    <a:masterClrMapping/>
  </p:clrMapOvr>
  <mc:AlternateContent xmlns:mc="http://schemas.openxmlformats.org/markup-compatibility/2006" xmlns:p14="http://schemas.microsoft.com/office/powerpoint/2010/main">
    <mc:Choice Requires="p14">
      <p:transition spd="slow" p14:dur="2000" advTm="67577"/>
    </mc:Choice>
    <mc:Fallback xmlns="">
      <p:transition spd="slow" advTm="6757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428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p:ext uri="{E180D4A7-C9FB-4DFB-919C-405C955672EB}">
      <p14:showEvtLst xmlns:p14="http://schemas.microsoft.com/office/powerpoint/2010/main">
        <p14:playEvt time="1" objId="5"/>
        <p14:stopEvt time="64318" objId="5"/>
      </p14:showEvt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anose="00000400000000000000" pitchFamily="2" charset="-78"/>
              </a:rPr>
              <a:t>اقدامات لازم دربیرون افتادن دندان شیری از دهان</a:t>
            </a:r>
            <a:endParaRPr lang="fa-IR" sz="4000" dirty="0">
              <a:cs typeface="B Yagut" panose="00000400000000000000" pitchFamily="2" charset="-78"/>
            </a:endParaRPr>
          </a:p>
        </p:txBody>
      </p:sp>
      <p:sp>
        <p:nvSpPr>
          <p:cNvPr id="6" name="Content Placeholder 5"/>
          <p:cNvSpPr>
            <a:spLocks noGrp="1"/>
          </p:cNvSpPr>
          <p:nvPr>
            <p:ph idx="1"/>
          </p:nvPr>
        </p:nvSpPr>
        <p:spPr>
          <a:xfrm>
            <a:off x="121024" y="1825625"/>
            <a:ext cx="11232776" cy="4844116"/>
          </a:xfrm>
        </p:spPr>
        <p:txBody>
          <a:bodyPr>
            <a:normAutofit/>
          </a:bodyPr>
          <a:lstStyle/>
          <a:p>
            <a:pPr marL="514350" indent="-514350">
              <a:lnSpc>
                <a:spcPct val="150000"/>
              </a:lnSpc>
              <a:buFont typeface="+mj-lt"/>
              <a:buAutoNum type="arabicPeriod"/>
            </a:pPr>
            <a:r>
              <a:rPr lang="fa-IR" sz="2500" dirty="0" smtClean="0">
                <a:cs typeface="B Yagut" pitchFamily="2" charset="-78"/>
              </a:rPr>
              <a:t>به دلیل وجود جوانه دندان دائمی در زیر دندان شیری نباید دندان شیری در محل حفره دندانی مربوطه قرار گیرد و کودک باید ارجاع فوری داده شود.</a:t>
            </a:r>
          </a:p>
          <a:p>
            <a:pPr marL="514350" indent="-514350">
              <a:lnSpc>
                <a:spcPct val="150000"/>
              </a:lnSpc>
              <a:buFont typeface="+mj-lt"/>
              <a:buAutoNum type="arabicPeriod"/>
            </a:pPr>
            <a:r>
              <a:rPr lang="fa-IR" sz="2500" dirty="0" smtClean="0">
                <a:cs typeface="B Yagut" pitchFamily="2" charset="-78"/>
              </a:rPr>
              <a:t>در صورتی که کودک قبلا به طور کامل واکسینه نشده باشد و زخم آلود باشد بایستی یک نوبت واکسن کزاز به کودک تزریق شود.</a:t>
            </a:r>
          </a:p>
        </p:txBody>
      </p:sp>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l="13715" t="50317" r="69918" b="38761"/>
          <a:stretch/>
        </p:blipFill>
        <p:spPr>
          <a:xfrm>
            <a:off x="1250578" y="4578723"/>
            <a:ext cx="2460812" cy="1425388"/>
          </a:xfrm>
          <a:prstGeom prst="rect">
            <a:avLst/>
          </a:prstGeom>
        </p:spPr>
      </p:pic>
      <p:sp>
        <p:nvSpPr>
          <p:cNvPr id="8" name="Rectangle 7"/>
          <p:cNvSpPr/>
          <p:nvPr/>
        </p:nvSpPr>
        <p:spPr>
          <a:xfrm>
            <a:off x="1205607" y="6037729"/>
            <a:ext cx="2460811" cy="82027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smtClean="0">
                <a:solidFill>
                  <a:schemeClr val="tx1"/>
                </a:solidFill>
                <a:cs typeface="B Yagut" panose="00000400000000000000" pitchFamily="2" charset="-78"/>
              </a:rPr>
              <a:t> عدم قرار دادن دندان در حفره دندانی مربوطه</a:t>
            </a:r>
            <a:endParaRPr lang="fa-IR" b="1" dirty="0">
              <a:solidFill>
                <a:schemeClr val="tx1"/>
              </a:solidFill>
              <a:cs typeface="B Yagut" panose="00000400000000000000" pitchFamily="2" charset="-78"/>
            </a:endParaRPr>
          </a:p>
        </p:txBody>
      </p:sp>
      <p:sp>
        <p:nvSpPr>
          <p:cNvPr id="10" name="Minus 9"/>
          <p:cNvSpPr/>
          <p:nvPr/>
        </p:nvSpPr>
        <p:spPr>
          <a:xfrm rot="3302067">
            <a:off x="1378506" y="4945155"/>
            <a:ext cx="1976141" cy="389965"/>
          </a:xfrm>
          <a:prstGeom prst="mathMinus">
            <a:avLst>
              <a:gd name="adj1" fmla="val 16623"/>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1" name="Picture 10"/>
          <p:cNvPicPr>
            <a:picLocks noChangeAspect="1"/>
          </p:cNvPicPr>
          <p:nvPr/>
        </p:nvPicPr>
        <p:blipFill>
          <a:blip r:embed="rId5" cstate="print"/>
          <a:stretch>
            <a:fillRect/>
          </a:stretch>
        </p:blipFill>
        <p:spPr>
          <a:xfrm rot="4255671">
            <a:off x="1779192" y="4515242"/>
            <a:ext cx="908383" cy="1249788"/>
          </a:xfrm>
          <a:prstGeom prst="rect">
            <a:avLst/>
          </a:prstGeom>
        </p:spPr>
      </p:pic>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16632" y="4426324"/>
            <a:ext cx="2181225" cy="2095500"/>
          </a:xfrm>
          <a:prstGeom prst="rect">
            <a:avLst/>
          </a:prstGeom>
        </p:spPr>
      </p:pic>
      <p:sp>
        <p:nvSpPr>
          <p:cNvPr id="13" name="Right Arrow 12"/>
          <p:cNvSpPr/>
          <p:nvPr/>
        </p:nvSpPr>
        <p:spPr>
          <a:xfrm>
            <a:off x="3955190" y="5360586"/>
            <a:ext cx="3696185" cy="9076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000" dirty="0" smtClean="0">
                <a:solidFill>
                  <a:schemeClr val="tx1"/>
                </a:solidFill>
                <a:cs typeface="B Yagut" panose="00000400000000000000" pitchFamily="2" charset="-78"/>
              </a:rPr>
              <a:t>ارجاع به دندانپزشک</a:t>
            </a:r>
            <a:endParaRPr lang="fa-IR" sz="2000" dirty="0">
              <a:solidFill>
                <a:schemeClr val="tx1"/>
              </a:solidFill>
              <a:cs typeface="B Yagut" panose="00000400000000000000" pitchFamily="2" charset="-78"/>
            </a:endParaRPr>
          </a:p>
        </p:txBody>
      </p:sp>
      <p:sp>
        <p:nvSpPr>
          <p:cNvPr id="3" name="Slide Number Placeholder 2"/>
          <p:cNvSpPr>
            <a:spLocks noGrp="1"/>
          </p:cNvSpPr>
          <p:nvPr>
            <p:ph type="sldNum" sz="quarter" idx="12"/>
          </p:nvPr>
        </p:nvSpPr>
        <p:spPr/>
        <p:txBody>
          <a:bodyPr/>
          <a:lstStyle/>
          <a:p>
            <a:fld id="{9C39C25F-3F4F-4B53-A1BB-94B3B06BEE8F}" type="slidenum">
              <a:rPr lang="fa-IR" smtClean="0"/>
              <a:pPr/>
              <a:t>8</a:t>
            </a:fld>
            <a:endParaRPr lang="fa-IR" dirty="0"/>
          </a:p>
        </p:txBody>
      </p:sp>
      <p:pic>
        <p:nvPicPr>
          <p:cNvPr id="5" name="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cstate="print"/>
          <a:stretch>
            <a:fillRect/>
          </a:stretch>
        </p:blipFill>
        <p:spPr>
          <a:xfrm>
            <a:off x="11111607" y="5929312"/>
            <a:ext cx="609600" cy="609600"/>
          </a:xfrm>
          <a:prstGeom prst="rect">
            <a:avLst/>
          </a:prstGeom>
        </p:spPr>
      </p:pic>
    </p:spTree>
    <p:extLst>
      <p:ext uri="{BB962C8B-B14F-4D97-AF65-F5344CB8AC3E}">
        <p14:creationId xmlns:p14="http://schemas.microsoft.com/office/powerpoint/2010/main" val="84598948"/>
      </p:ext>
    </p:extLst>
  </p:cSld>
  <p:clrMapOvr>
    <a:masterClrMapping/>
  </p:clrMapOvr>
  <mc:AlternateContent xmlns:mc="http://schemas.openxmlformats.org/markup-compatibility/2006" xmlns:p14="http://schemas.microsoft.com/office/powerpoint/2010/main">
    <mc:Choice Requires="p14">
      <p:transition spd="slow" p14:dur="2000" advTm="51353"/>
    </mc:Choice>
    <mc:Fallback xmlns="">
      <p:transition spd="slow" advTm="5135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52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0" objId="5"/>
        <p14:stopEvt time="50603" objId="5"/>
      </p14:showEvt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Yagut" panose="00000400000000000000" pitchFamily="2" charset="-78"/>
              </a:rPr>
              <a:t>اقدامات </a:t>
            </a:r>
            <a:r>
              <a:rPr lang="fa-IR" dirty="0" smtClean="0">
                <a:cs typeface="B Yagut" panose="00000400000000000000" pitchFamily="2" charset="-78"/>
              </a:rPr>
              <a:t>لازم دربیرون </a:t>
            </a:r>
            <a:r>
              <a:rPr lang="fa-IR" dirty="0">
                <a:cs typeface="B Yagut" panose="00000400000000000000" pitchFamily="2" charset="-78"/>
              </a:rPr>
              <a:t>افتادن دندان </a:t>
            </a:r>
            <a:r>
              <a:rPr lang="fa-IR" dirty="0" smtClean="0">
                <a:cs typeface="B Yagut" panose="00000400000000000000" pitchFamily="2" charset="-78"/>
              </a:rPr>
              <a:t>دائمی </a:t>
            </a:r>
            <a:r>
              <a:rPr lang="fa-IR" dirty="0">
                <a:cs typeface="B Yagut" panose="00000400000000000000" pitchFamily="2" charset="-78"/>
              </a:rPr>
              <a:t>از دهان</a:t>
            </a:r>
            <a:endParaRPr lang="fa-IR" dirty="0"/>
          </a:p>
        </p:txBody>
      </p:sp>
      <p:sp>
        <p:nvSpPr>
          <p:cNvPr id="3" name="Content Placeholder 2"/>
          <p:cNvSpPr>
            <a:spLocks noGrp="1"/>
          </p:cNvSpPr>
          <p:nvPr>
            <p:ph idx="1"/>
          </p:nvPr>
        </p:nvSpPr>
        <p:spPr>
          <a:xfrm>
            <a:off x="571500" y="1933202"/>
            <a:ext cx="10692795" cy="4924798"/>
          </a:xfrm>
        </p:spPr>
        <p:txBody>
          <a:bodyPr>
            <a:normAutofit/>
          </a:bodyPr>
          <a:lstStyle/>
          <a:p>
            <a:pPr marL="0" indent="0">
              <a:lnSpc>
                <a:spcPct val="150000"/>
              </a:lnSpc>
              <a:buNone/>
            </a:pPr>
            <a:r>
              <a:rPr lang="fa-IR" sz="2500" dirty="0" smtClean="0">
                <a:cs typeface="B Yagut" panose="00000400000000000000" pitchFamily="2" charset="-78"/>
              </a:rPr>
              <a:t>1-دندان بیرون افتاده راپیدا کرده و از </a:t>
            </a:r>
            <a:r>
              <a:rPr lang="fa-IR" sz="2500" dirty="0">
                <a:cs typeface="B Yagut" panose="00000400000000000000" pitchFamily="2" charset="-78"/>
              </a:rPr>
              <a:t>از</a:t>
            </a:r>
            <a:r>
              <a:rPr lang="fa-IR" sz="2500" dirty="0" smtClean="0">
                <a:cs typeface="B Yagut" panose="00000400000000000000" pitchFamily="2" charset="-78"/>
              </a:rPr>
              <a:t>سمت تاج آن نگه دارید.</a:t>
            </a:r>
          </a:p>
          <a:p>
            <a:pPr marL="0" indent="0">
              <a:lnSpc>
                <a:spcPct val="150000"/>
              </a:lnSpc>
              <a:buNone/>
            </a:pPr>
            <a:r>
              <a:rPr lang="fa-IR" sz="2500" dirty="0" smtClean="0">
                <a:cs typeface="B Yagut" panose="00000400000000000000" pitchFamily="2" charset="-78"/>
              </a:rPr>
              <a:t>2-دندان را زیر فشار ملایم آب خنک بگیرید.</a:t>
            </a:r>
          </a:p>
          <a:p>
            <a:pPr marL="0" indent="0">
              <a:lnSpc>
                <a:spcPct val="150000"/>
              </a:lnSpc>
              <a:buNone/>
            </a:pPr>
            <a:r>
              <a:rPr lang="fa-IR" sz="2500" dirty="0">
                <a:cs typeface="B Yagut" panose="00000400000000000000" pitchFamily="2" charset="-78"/>
              </a:rPr>
              <a:t>3</a:t>
            </a:r>
            <a:r>
              <a:rPr lang="fa-IR" sz="2500" dirty="0" smtClean="0">
                <a:cs typeface="B Yagut" panose="00000400000000000000" pitchFamily="2" charset="-78"/>
              </a:rPr>
              <a:t>-قرار دادن دندان در حفره دندانی مربوطه(در صورتی که آموزش های لازم را دیده اید).</a:t>
            </a:r>
          </a:p>
          <a:p>
            <a:pPr marL="0" indent="0">
              <a:lnSpc>
                <a:spcPct val="150000"/>
              </a:lnSpc>
              <a:buNone/>
            </a:pPr>
            <a:r>
              <a:rPr lang="fa-IR" sz="2500" dirty="0">
                <a:cs typeface="B Yagut" panose="00000400000000000000" pitchFamily="2" charset="-78"/>
              </a:rPr>
              <a:t> 4</a:t>
            </a:r>
            <a:r>
              <a:rPr lang="fa-IR" sz="2500" dirty="0" smtClean="0">
                <a:cs typeface="B Yagut" panose="00000400000000000000" pitchFamily="2" charset="-78"/>
              </a:rPr>
              <a:t>-ارجاع فوری به دندانپزشک</a:t>
            </a:r>
            <a:endParaRPr lang="fa-IR" sz="2500" dirty="0">
              <a:cs typeface="B Yagut" panose="00000400000000000000" pitchFamily="2" charset="-78"/>
            </a:endParaRPr>
          </a:p>
        </p:txBody>
      </p:sp>
      <p:pic>
        <p:nvPicPr>
          <p:cNvPr id="5" name="Picture 4"/>
          <p:cNvPicPr>
            <a:picLocks noChangeAspect="1"/>
          </p:cNvPicPr>
          <p:nvPr/>
        </p:nvPicPr>
        <p:blipFill rotWithShape="1">
          <a:blip r:embed="rId4" cstate="print"/>
          <a:srcRect l="69842" t="23944" r="13643" b="63790"/>
          <a:stretch/>
        </p:blipFill>
        <p:spPr>
          <a:xfrm>
            <a:off x="1147868" y="4811880"/>
            <a:ext cx="1648585" cy="1233366"/>
          </a:xfrm>
          <a:prstGeom prst="rect">
            <a:avLst/>
          </a:prstGeom>
        </p:spPr>
      </p:pic>
      <p:pic>
        <p:nvPicPr>
          <p:cNvPr id="6" name="Picture 5"/>
          <p:cNvPicPr>
            <a:picLocks noChangeAspect="1"/>
          </p:cNvPicPr>
          <p:nvPr/>
        </p:nvPicPr>
        <p:blipFill rotWithShape="1">
          <a:blip r:embed="rId4" cstate="print"/>
          <a:srcRect l="8136" t="23708" r="77980" b="63799"/>
          <a:stretch/>
        </p:blipFill>
        <p:spPr>
          <a:xfrm>
            <a:off x="4053753" y="4793745"/>
            <a:ext cx="1540045" cy="1185509"/>
          </a:xfrm>
          <a:prstGeom prst="rect">
            <a:avLst/>
          </a:prstGeom>
        </p:spPr>
      </p:pic>
      <p:pic>
        <p:nvPicPr>
          <p:cNvPr id="7" name="Picture 6"/>
          <p:cNvPicPr>
            <a:picLocks noChangeAspect="1"/>
          </p:cNvPicPr>
          <p:nvPr/>
        </p:nvPicPr>
        <p:blipFill rotWithShape="1">
          <a:blip r:embed="rId4" cstate="print"/>
          <a:srcRect l="14609" t="50010" r="69325" b="39698"/>
          <a:stretch/>
        </p:blipFill>
        <p:spPr>
          <a:xfrm>
            <a:off x="6851098" y="4817319"/>
            <a:ext cx="1559859" cy="1227927"/>
          </a:xfrm>
          <a:prstGeom prst="rect">
            <a:avLst/>
          </a:prstGeom>
        </p:spPr>
      </p:pic>
      <p:pic>
        <p:nvPicPr>
          <p:cNvPr id="8" name="Picture 7"/>
          <p:cNvPicPr>
            <a:picLocks noChangeAspect="1"/>
          </p:cNvPicPr>
          <p:nvPr/>
        </p:nvPicPr>
        <p:blipFill rotWithShape="1">
          <a:blip r:embed="rId4" cstate="print"/>
          <a:srcRect l="39923" t="72503" r="44183" b="13996"/>
          <a:stretch/>
        </p:blipFill>
        <p:spPr>
          <a:xfrm>
            <a:off x="9466729" y="4811880"/>
            <a:ext cx="1707776" cy="1167374"/>
          </a:xfrm>
          <a:prstGeom prst="rect">
            <a:avLst/>
          </a:prstGeom>
        </p:spPr>
      </p:pic>
      <p:sp>
        <p:nvSpPr>
          <p:cNvPr id="10" name="Oval 9"/>
          <p:cNvSpPr/>
          <p:nvPr/>
        </p:nvSpPr>
        <p:spPr>
          <a:xfrm>
            <a:off x="1763731" y="6186069"/>
            <a:ext cx="416858" cy="4362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b="1" dirty="0" smtClean="0">
                <a:solidFill>
                  <a:schemeClr val="tx1"/>
                </a:solidFill>
                <a:cs typeface="B Yagut" panose="00000400000000000000" pitchFamily="2" charset="-78"/>
              </a:rPr>
              <a:t>1</a:t>
            </a:r>
            <a:endParaRPr lang="fa-IR" sz="3200" b="1" dirty="0">
              <a:solidFill>
                <a:schemeClr val="tx1"/>
              </a:solidFill>
              <a:cs typeface="B Yagut" panose="00000400000000000000" pitchFamily="2" charset="-78"/>
            </a:endParaRPr>
          </a:p>
        </p:txBody>
      </p:sp>
      <p:sp>
        <p:nvSpPr>
          <p:cNvPr id="12" name="Oval 11"/>
          <p:cNvSpPr/>
          <p:nvPr/>
        </p:nvSpPr>
        <p:spPr>
          <a:xfrm>
            <a:off x="7631027" y="6149837"/>
            <a:ext cx="416858" cy="4362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800" b="1" dirty="0" smtClean="0">
                <a:solidFill>
                  <a:schemeClr val="tx1"/>
                </a:solidFill>
                <a:cs typeface="B Yagut" panose="00000400000000000000" pitchFamily="2" charset="-78"/>
              </a:rPr>
              <a:t>3</a:t>
            </a:r>
            <a:endParaRPr lang="fa-IR" sz="2800" b="1" dirty="0">
              <a:solidFill>
                <a:schemeClr val="tx1"/>
              </a:solidFill>
              <a:cs typeface="B Yagut" panose="00000400000000000000" pitchFamily="2" charset="-78"/>
            </a:endParaRPr>
          </a:p>
        </p:txBody>
      </p:sp>
      <p:sp>
        <p:nvSpPr>
          <p:cNvPr id="13" name="Oval 12"/>
          <p:cNvSpPr/>
          <p:nvPr/>
        </p:nvSpPr>
        <p:spPr>
          <a:xfrm>
            <a:off x="4458388" y="6186069"/>
            <a:ext cx="416858" cy="4362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800" dirty="0" smtClean="0">
                <a:solidFill>
                  <a:schemeClr val="tx1"/>
                </a:solidFill>
                <a:cs typeface="B Yagut" panose="00000400000000000000" pitchFamily="2" charset="-78"/>
              </a:rPr>
              <a:t>2</a:t>
            </a:r>
            <a:endParaRPr lang="fa-IR" sz="2800" dirty="0">
              <a:solidFill>
                <a:schemeClr val="tx1"/>
              </a:solidFill>
              <a:cs typeface="B Yagut" panose="00000400000000000000" pitchFamily="2" charset="-78"/>
            </a:endParaRPr>
          </a:p>
        </p:txBody>
      </p:sp>
      <p:sp>
        <p:nvSpPr>
          <p:cNvPr id="14" name="Oval 13"/>
          <p:cNvSpPr/>
          <p:nvPr/>
        </p:nvSpPr>
        <p:spPr>
          <a:xfrm>
            <a:off x="10112188" y="6098314"/>
            <a:ext cx="416858" cy="4362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800" b="1" dirty="0" smtClean="0">
                <a:solidFill>
                  <a:schemeClr val="tx1"/>
                </a:solidFill>
                <a:cs typeface="B Yagut" panose="00000400000000000000" pitchFamily="2" charset="-78"/>
              </a:rPr>
              <a:t>4</a:t>
            </a:r>
            <a:endParaRPr lang="fa-IR" sz="2800" b="1" dirty="0">
              <a:solidFill>
                <a:schemeClr val="tx1"/>
              </a:solidFill>
              <a:cs typeface="B Yagut" panose="00000400000000000000" pitchFamily="2" charset="-78"/>
            </a:endParaRPr>
          </a:p>
        </p:txBody>
      </p:sp>
      <p:sp>
        <p:nvSpPr>
          <p:cNvPr id="4" name="Slide Number Placeholder 3"/>
          <p:cNvSpPr>
            <a:spLocks noGrp="1"/>
          </p:cNvSpPr>
          <p:nvPr>
            <p:ph type="sldNum" sz="quarter" idx="12"/>
          </p:nvPr>
        </p:nvSpPr>
        <p:spPr/>
        <p:txBody>
          <a:bodyPr/>
          <a:lstStyle/>
          <a:p>
            <a:fld id="{9C39C25F-3F4F-4B53-A1BB-94B3B06BEE8F}" type="slidenum">
              <a:rPr lang="fa-IR" smtClean="0"/>
              <a:pPr/>
              <a:t>9</a:t>
            </a:fld>
            <a:endParaRPr lang="fa-IR"/>
          </a:p>
        </p:txBody>
      </p:sp>
      <p:pic>
        <p:nvPicPr>
          <p:cNvPr id="9" name="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1354085" y="5924950"/>
            <a:ext cx="609600" cy="609600"/>
          </a:xfrm>
          <a:prstGeom prst="rect">
            <a:avLst/>
          </a:prstGeom>
        </p:spPr>
      </p:pic>
    </p:spTree>
    <p:extLst>
      <p:ext uri="{BB962C8B-B14F-4D97-AF65-F5344CB8AC3E}">
        <p14:creationId xmlns:p14="http://schemas.microsoft.com/office/powerpoint/2010/main" val="405017812"/>
      </p:ext>
    </p:extLst>
  </p:cSld>
  <p:clrMapOvr>
    <a:masterClrMapping/>
  </p:clrMapOvr>
  <mc:AlternateContent xmlns:mc="http://schemas.openxmlformats.org/markup-compatibility/2006" xmlns:p14="http://schemas.microsoft.com/office/powerpoint/2010/main">
    <mc:Choice Requires="p14">
      <p:transition spd="slow" p14:dur="2000" advTm="79096"/>
    </mc:Choice>
    <mc:Fallback xmlns="">
      <p:transition spd="slow" advTm="790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9098"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9"/>
                </p:tgtEl>
              </p:cMediaNode>
            </p:audio>
          </p:childTnLst>
        </p:cTn>
      </p:par>
    </p:tnLst>
  </p:timing>
  <p:extLst mod="1">
    <p:ext uri="{E180D4A7-C9FB-4DFB-919C-405C955672EB}">
      <p14:showEvtLst xmlns:p14="http://schemas.microsoft.com/office/powerpoint/2010/main">
        <p14:playEvt time="0" objId="9"/>
        <p14:stopEvt time="79096" objId="9"/>
      </p14:showEvtLst>
    </p:ext>
  </p:extLs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پرونده" ma:contentTypeID="0x01010038EE485FB9274448B5E5B0FF0ECB3346" ma:contentTypeVersion="3" ma:contentTypeDescription="یک سند جدید ایجاد کنید." ma:contentTypeScope="" ma:versionID="879a17dea37dbf3eb3c9d0be085887ae">
  <xsd:schema xmlns:xsd="http://www.w3.org/2001/XMLSchema" xmlns:xs="http://www.w3.org/2001/XMLSchema" xmlns:p="http://schemas.microsoft.com/office/2006/metadata/properties" xmlns:ns2="1047730d-92e1-4018-9084-d932fd3a7f58" xmlns:ns3="12fdc5dc-769e-4543-b10d-fbea3dac4417" targetNamespace="http://schemas.microsoft.com/office/2006/metadata/properties" ma:root="true" ma:fieldsID="05a1c3cdee81c85cb937771a12b2679b" ns2:_="" ns3:_="">
    <xsd:import namespace="1047730d-92e1-4018-9084-d932fd3a7f58"/>
    <xsd:import namespace="12fdc5dc-769e-4543-b10d-fbea3dac4417"/>
    <xsd:element name="properties">
      <xsd:complexType>
        <xsd:sequence>
          <xsd:element name="documentManagement">
            <xsd:complexType>
              <xsd:all>
                <xsd:element ref="ns2:_dlc_DocId" minOccurs="0"/>
                <xsd:element ref="ns2:_dlc_DocIdUrl" minOccurs="0"/>
                <xsd:element ref="ns2:_dlc_DocIdPersistId" minOccurs="0"/>
                <xsd:element ref="ns3:_x0646__x0648__x0639__x0020__x062d__x06cc__x0637__x0647_"/>
                <xsd:element ref="ns3:_x062f__x0627__x0646__x0634__x06af__x0627__x0647_"/>
                <xsd:element ref="ns3:_x0646__x0648__x0639__x0020__x0641__x0627__x06cc__x0644_"/>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47730d-92e1-4018-9084-d932fd3a7f58" elementFormDefault="qualified">
    <xsd:import namespace="http://schemas.microsoft.com/office/2006/documentManagement/types"/>
    <xsd:import namespace="http://schemas.microsoft.com/office/infopath/2007/PartnerControls"/>
    <xsd:element name="_dlc_DocId" ma:index="8" nillable="true" ma:displayName="مقدار شناسه سند" ma:description="مقدار شناسه سند تعیین شده برای این آیتم." ma:internalName="_dlc_DocId" ma:readOnly="true">
      <xsd:simpleType>
        <xsd:restriction base="dms:Text"/>
      </xsd:simpleType>
    </xsd:element>
    <xsd:element name="_dlc_DocIdUrl" ma:index="9" nillable="true" ma:displayName="شناسه سند" ma:description="پیوند دائمی به این سند."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حفظ شناسه" ma:description="نگهداری شناسه در حین افزودن."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2fdc5dc-769e-4543-b10d-fbea3dac4417" elementFormDefault="qualified">
    <xsd:import namespace="http://schemas.microsoft.com/office/2006/documentManagement/types"/>
    <xsd:import namespace="http://schemas.microsoft.com/office/infopath/2007/PartnerControls"/>
    <xsd:element name="_x0646__x0648__x0639__x0020__x062d__x06cc__x0637__x0647_" ma:index="11" ma:displayName="نوع حیطه" ma:default="عوامل بيماري‌زاي زنده، اصول گندزدايي و استريليزاسيون" ma:format="Dropdown" ma:internalName="_x0646__x0648__x0639__x0020__x062d__x06cc__x0637__x0647_">
      <xsd:simpleType>
        <xsd:restriction base="dms:Choice">
          <xsd:enumeration value="عوامل بيماري‌زاي زنده، اصول گندزدايي و استريليزاسيون"/>
          <xsd:enumeration value="آمار حياتي، اپيدميولوژی و روش تحقيق"/>
          <xsd:enumeration value="آناتومی و فیزیولوژی"/>
          <xsd:enumeration value="برنامه‌ريزي عملياتي و مديريت ارتقاء‌ كیفيت خدمات در خانه‌هاي بهداشت"/>
          <xsd:enumeration value="بهداشت دهان و دندان"/>
          <xsd:enumeration value="ارتقاء بهداشت فردي و شيوه زندگي سالم"/>
          <xsd:enumeration value="بهداشت حرفه‌اي"/>
          <xsd:enumeration value="بهداشت محيط"/>
          <xsd:enumeration value="بيماري‌هاي واگير"/>
          <xsd:enumeration value="کار با کامپیوتر و اينترنت؛ آشنايي با نرم‌افزارهاي نظام شبكه"/>
          <xsd:enumeration value="داروشناسي براي خانه‌هاي بهداشت"/>
          <xsd:enumeration value="ارتقاء سلامت، توانمندسازي جامعه و توسعه مشاركت افراد و سازمان‌ها"/>
          <xsd:enumeration value="كمك‌هاي اوليه و اقدامات امدادي"/>
          <xsd:enumeration value="ايمن سازي و بيماري‌هاي قابل پيشگيري با واكسن"/>
          <xsd:enumeration value="مديريت خطر بلايا"/>
          <xsd:enumeration value="مراقبت‌هاي ادغام يافته سلامت مادران"/>
          <xsd:enumeration value="مراقبت‌هاي ادغام يافته سلامت جوانان"/>
          <xsd:enumeration value="مباني بهداشت و كار در روستا"/>
          <xsd:enumeration value="مراقبت‌هاي ادغام يافته سلامت كودكان"/>
          <xsd:enumeration value="مراقبت‌هاي ادغام يافته سلامت ميانسالان"/>
          <xsd:enumeration value="مراقبت‌هاي ادغام يافته سلامت نوجوانان و مدارس"/>
          <xsd:enumeration value="مراقبت‌هاي ادغام يافته سلامت سالمندان"/>
          <xsd:enumeration value="بيماري‌هاي غيرواگير"/>
          <xsd:enumeration value="اصول تغذیه"/>
          <xsd:enumeration value="پرستاري از بيمار"/>
          <xsd:enumeration value="سلامت باروري"/>
          <xsd:enumeration value="رويكرد به شكايات شايع و درمان‌هاي ساده علامتي"/>
          <xsd:enumeration value="سلامت روان"/>
          <xsd:enumeration value="نحوه معاینات فیزیکی"/>
          <xsd:enumeration value="سایر موارد"/>
          <xsd:enumeration value="دستوالعمل آماده سازی پاورپوینت"/>
          <xsd:enumeration value="سلامت میانسالان"/>
        </xsd:restriction>
      </xsd:simpleType>
    </xsd:element>
    <xsd:element name="_x062f__x0627__x0646__x0634__x06af__x0627__x0647_" ma:index="12" ma:displayName="دانشگاه" ma:format="Dropdown" ma:internalName="_x062f__x0627__x0646__x0634__x06af__x0627__x0647_">
      <xsd:simpleType>
        <xsd:restriction base="dms:Choice">
          <xsd:enumeration value="آبادان"/>
          <xsd:enumeration value="آذربایجان غربی"/>
          <xsd:enumeration value="اردبیل"/>
          <xsd:enumeration value="اسدآباد"/>
          <xsd:enumeration value="اسفراين"/>
          <xsd:enumeration value="اصفهان"/>
          <xsd:enumeration value="البرز"/>
          <xsd:enumeration value="اهواز"/>
          <xsd:enumeration value="ايرانشهر"/>
          <xsd:enumeration value="ایران"/>
          <xsd:enumeration value="ایلام"/>
          <xsd:enumeration value="بابل"/>
          <xsd:enumeration value="بم"/>
          <xsd:enumeration value="بهبهان"/>
          <xsd:enumeration value="بوشهر"/>
          <xsd:enumeration value="بیرجند"/>
          <xsd:enumeration value="تبریز"/>
          <xsd:enumeration value="تربت جام"/>
          <xsd:enumeration value="تربت حیدریه"/>
          <xsd:enumeration value="تهران"/>
          <xsd:enumeration value="جهرم"/>
          <xsd:enumeration value="جیرفت"/>
          <xsd:enumeration value="چهارمحال و بختیاری"/>
          <xsd:enumeration value="خراسان شمالی"/>
          <xsd:enumeration value="خلخال"/>
          <xsd:enumeration value="خمين"/>
          <xsd:enumeration value="خوی"/>
          <xsd:enumeration value="دزفول"/>
          <xsd:enumeration value="رفسنجان"/>
          <xsd:enumeration value="زابل"/>
          <xsd:enumeration value="زاهدان"/>
          <xsd:enumeration value="زنجان"/>
          <xsd:enumeration value="ساوه"/>
          <xsd:enumeration value="سبزوار"/>
          <xsd:enumeration value="سراب"/>
          <xsd:enumeration value="سمنان"/>
          <xsd:enumeration value="سيرجان"/>
          <xsd:enumeration value="شاهرود"/>
          <xsd:enumeration value="شهید بهشتی"/>
          <xsd:enumeration value="شوشتر"/>
          <xsd:enumeration value="شیراز"/>
          <xsd:enumeration value="فسا"/>
          <xsd:enumeration value="قزوین"/>
          <xsd:enumeration value="قم"/>
          <xsd:enumeration value="گراش"/>
          <xsd:enumeration value="گلستان"/>
          <xsd:enumeration value="گناباد"/>
          <xsd:enumeration value="گیلان"/>
          <xsd:enumeration value="لارستان"/>
          <xsd:enumeration value="لرستان"/>
          <xsd:enumeration value="مازندران"/>
          <xsd:enumeration value="مراغه"/>
          <xsd:enumeration value="مرکزی"/>
          <xsd:enumeration value="مشهد"/>
          <xsd:enumeration value="نیشابور"/>
          <xsd:enumeration value="هرمزگان"/>
          <xsd:enumeration value="همدان"/>
          <xsd:enumeration value="کاشان"/>
          <xsd:enumeration value="کردستان"/>
          <xsd:enumeration value="کرمان"/>
          <xsd:enumeration value="کرمانشاه"/>
          <xsd:enumeration value="کهگیلویه و بویراحمد"/>
          <xsd:enumeration value="یزد"/>
          <xsd:enumeration value="ستاد وزارت بهداشت درمان و آموزش پزشکی"/>
        </xsd:restriction>
      </xsd:simpleType>
    </xsd:element>
    <xsd:element name="_x0646__x0648__x0639__x0020__x0641__x0627__x06cc__x0644_" ma:index="13" ma:displayName="نوع فایل" ma:default="فیلم" ma:format="Dropdown" ma:internalName="_x0646__x0648__x0639__x0020__x0641__x0627__x06cc__x0644_">
      <xsd:simpleType>
        <xsd:restriction base="dms:Choice">
          <xsd:enumeration value="فیلم"/>
          <xsd:enumeration value="عکس"/>
          <xsd:enumeration value="پاورپوینت"/>
          <xsd:enumeration value="مستند و راهنما"/>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نوع محتویات"/>
        <xsd:element ref="dc:title" minOccurs="0" maxOccurs="1" ma:index="4" ma:displayName="عنوان"/>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x062f__x0627__x0646__x0634__x06af__x0627__x0647_ xmlns="12fdc5dc-769e-4543-b10d-fbea3dac4417">زنجان</_x062f__x0627__x0646__x0634__x06af__x0627__x0647_>
    <_x0646__x0648__x0639__x0020__x062d__x06cc__x0637__x0647_ xmlns="12fdc5dc-769e-4543-b10d-fbea3dac4417">بهداشت دهان و دندان</_x0646__x0648__x0639__x0020__x062d__x06cc__x0637__x0647_>
    <_x0646__x0648__x0639__x0020__x0641__x0627__x06cc__x0644_ xmlns="12fdc5dc-769e-4543-b10d-fbea3dac4417">پاورپوینت</_x0646__x0648__x0639__x0020__x0641__x0627__x06cc__x0644_>
    <_dlc_DocId xmlns="1047730d-92e1-4018-9084-d932fd3a7f58">5NN7CDR5NKU2-831-523</_dlc_DocId>
    <_dlc_DocIdUrl xmlns="1047730d-92e1-4018-9084-d932fd3a7f58">
      <Url>http://www.health.gov.ir/hnd/_layouts/DocIdRedir.aspx?ID=5NN7CDR5NKU2-831-523</Url>
      <Description>5NN7CDR5NKU2-831-523</Description>
    </_dlc_DocIdUrl>
  </documentManagement>
</p:properties>
</file>

<file path=customXml/itemProps1.xml><?xml version="1.0" encoding="utf-8"?>
<ds:datastoreItem xmlns:ds="http://schemas.openxmlformats.org/officeDocument/2006/customXml" ds:itemID="{1BDED448-E2A7-45D5-9CF2-2C2EADD96A5C}"/>
</file>

<file path=customXml/itemProps2.xml><?xml version="1.0" encoding="utf-8"?>
<ds:datastoreItem xmlns:ds="http://schemas.openxmlformats.org/officeDocument/2006/customXml" ds:itemID="{9989B40F-7E2B-4AF9-9958-27989E52506C}"/>
</file>

<file path=customXml/itemProps3.xml><?xml version="1.0" encoding="utf-8"?>
<ds:datastoreItem xmlns:ds="http://schemas.openxmlformats.org/officeDocument/2006/customXml" ds:itemID="{C31F0328-D04A-41E1-AAB1-9CCE1162E46B}"/>
</file>

<file path=customXml/itemProps4.xml><?xml version="1.0" encoding="utf-8"?>
<ds:datastoreItem xmlns:ds="http://schemas.openxmlformats.org/officeDocument/2006/customXml" ds:itemID="{AD3771BC-79D7-4E7F-A66C-863EE054C4AC}"/>
</file>

<file path=docProps/app.xml><?xml version="1.0" encoding="utf-8"?>
<Properties xmlns="http://schemas.openxmlformats.org/officeDocument/2006/extended-properties" xmlns:vt="http://schemas.openxmlformats.org/officeDocument/2006/docPropsVTypes">
  <TotalTime>396</TotalTime>
  <Words>1013</Words>
  <Application>Microsoft Office PowerPoint</Application>
  <PresentationFormat>Widescreen</PresentationFormat>
  <Paragraphs>120</Paragraphs>
  <Slides>18</Slides>
  <Notes>1</Notes>
  <HiddenSlides>0</HiddenSlides>
  <MMClips>15</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Arial</vt:lpstr>
      <vt:lpstr>B Yagut</vt:lpstr>
      <vt:lpstr>Bradley Hand ITC</vt:lpstr>
      <vt:lpstr>Calibri</vt:lpstr>
      <vt:lpstr>Calibri Light</vt:lpstr>
      <vt:lpstr>Times New Roman</vt:lpstr>
      <vt:lpstr>Wingdings</vt:lpstr>
      <vt:lpstr>Office Theme</vt:lpstr>
      <vt:lpstr>بهداشت دهان و دندان   آسیب دیدگي ها و شكستگي های دهان و دندان</vt:lpstr>
      <vt:lpstr>مشخصات سند</vt:lpstr>
      <vt:lpstr>اهداف آموزشی:</vt:lpstr>
      <vt:lpstr>فهرست عناوین:</vt:lpstr>
      <vt:lpstr>مقدمه</vt:lpstr>
      <vt:lpstr>PowerPoint Presentation</vt:lpstr>
      <vt:lpstr>موارد نیازمند ارجاع</vt:lpstr>
      <vt:lpstr>اقدامات لازم دربیرون افتادن دندان شیری از دهان</vt:lpstr>
      <vt:lpstr>اقدامات لازم دربیرون افتادن دندان دائمی از دهان</vt:lpstr>
      <vt:lpstr>نکات لازم در  بیرون افتادن دندان از دهان</vt:lpstr>
      <vt:lpstr> علائم شکستگی فک</vt:lpstr>
      <vt:lpstr>اقدامات اولیه در شکستگی فک</vt:lpstr>
      <vt:lpstr>علائم در رفتگي فک </vt:lpstr>
      <vt:lpstr>اقدامات اولیه در دررفتگی فک</vt:lpstr>
      <vt:lpstr>خلاصه مطالب و نتیجه گیری:</vt:lpstr>
      <vt:lpstr>پرسش و تمرین:</vt:lpstr>
      <vt:lpstr>فهرست منابع:</vt:lpstr>
      <vt:lpstr>لطفا نظرات و پیشنهادات خود پیرامون این بسته آموزشی را به آدرس ذیل ارسال کنید.  دانشگاه علوم پزشکی و خدمات بهداشتی درمانی زنجان یا پست الکترونیک mahneshanf@gmail.com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آسیب ها و شکستگی های دهان و دندان </dc:title>
  <dc:creator>a</dc:creator>
  <cp:lastModifiedBy>HCZ</cp:lastModifiedBy>
  <cp:revision>69</cp:revision>
  <dcterms:created xsi:type="dcterms:W3CDTF">2020-04-28T05:35:25Z</dcterms:created>
  <dcterms:modified xsi:type="dcterms:W3CDTF">2020-05-17T06:01:35Z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0x01010038EE485FB9274448B5E5B0FF0ECB3346</vt:lpwstr>
  </property>
  <property fmtid="{D5CDD505-2E9C-101B-9397-08002B2CF9AE}" pid="3" name="_dlc_DocIdItemGuid">
    <vt:lpwstr>d3b678d8-f212-468b-836d-b6e31573c3a7</vt:lpwstr>
  </property>
</Properties>
</file>